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83" r:id="rId5"/>
    <p:sldId id="299" r:id="rId6"/>
    <p:sldId id="300" r:id="rId7"/>
    <p:sldId id="302" r:id="rId8"/>
    <p:sldId id="275" r:id="rId9"/>
    <p:sldId id="280" r:id="rId10"/>
    <p:sldId id="292" r:id="rId11"/>
    <p:sldId id="290" r:id="rId12"/>
    <p:sldId id="293" r:id="rId13"/>
    <p:sldId id="286" r:id="rId14"/>
    <p:sldId id="294" r:id="rId15"/>
    <p:sldId id="287" r:id="rId16"/>
    <p:sldId id="303" r:id="rId17"/>
    <p:sldId id="288" r:id="rId18"/>
    <p:sldId id="307" r:id="rId19"/>
    <p:sldId id="296" r:id="rId20"/>
    <p:sldId id="304" r:id="rId21"/>
    <p:sldId id="289" r:id="rId22"/>
    <p:sldId id="298" r:id="rId23"/>
    <p:sldId id="306" r:id="rId24"/>
    <p:sldId id="279" r:id="rId25"/>
    <p:sldId id="310" r:id="rId26"/>
    <p:sldId id="316" r:id="rId27"/>
    <p:sldId id="295" r:id="rId28"/>
    <p:sldId id="308" r:id="rId29"/>
    <p:sldId id="318" r:id="rId30"/>
    <p:sldId id="311" r:id="rId31"/>
    <p:sldId id="317" r:id="rId32"/>
    <p:sldId id="312" r:id="rId33"/>
    <p:sldId id="305" r:id="rId34"/>
    <p:sldId id="28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8A0E2B-B0B4-3E4B-9E48-2CD8948EA681}" name="Chelsea Lee" initials="CL" userId="S::clee@sacog.ca.gov::fa84f517-de8a-4e2a-9f2a-141a409cc899" providerId="AD"/>
  <p188:author id="{F7BE0C58-AA9B-608D-E70C-A5AE4D92D931}" name="Jennifer Gastelum" initials="JG" userId="S::jgastelum@placeworks.com::5eb28bb5-807b-4096-b805-7d3d174c95b7" providerId="AD"/>
  <p188:author id="{70DB79F7-D3EE-BCF9-184E-539BADC56DA6}" name="Holli Safran" initials="HS" userId="S::hsafran@placeworks.com::e968a408-c3f6-4cf5-8bcb-497a685b505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83"/>
    <a:srgbClr val="17A5DE"/>
    <a:srgbClr val="004561"/>
    <a:srgbClr val="E8703C"/>
    <a:srgbClr val="EE993E"/>
    <a:srgbClr val="11B38A"/>
    <a:srgbClr val="5AB0DF"/>
    <a:srgbClr val="006176"/>
    <a:srgbClr val="ABDDDB"/>
    <a:srgbClr val="CADE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8305" autoAdjust="0"/>
  </p:normalViewPr>
  <p:slideViewPr>
    <p:cSldViewPr snapToGrid="0">
      <p:cViewPr varScale="1">
        <p:scale>
          <a:sx n="44" d="100"/>
          <a:sy n="44" d="100"/>
        </p:scale>
        <p:origin x="16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Gastelum" userId="S::jgastelum_placeworks.com#ext#@sacog.onmicrosoft.com::16a242d8-df61-4b93-a1ad-27811dbaf472" providerId="AD" clId="Web-{99562529-16AF-6537-4610-9B7F044B481B}"/>
    <pc:docChg chg="modSld">
      <pc:chgData name="Jennifer Gastelum" userId="S::jgastelum_placeworks.com#ext#@sacog.onmicrosoft.com::16a242d8-df61-4b93-a1ad-27811dbaf472" providerId="AD" clId="Web-{99562529-16AF-6537-4610-9B7F044B481B}" dt="2026-06-24T18:30:38.992" v="41" actId="20577"/>
      <pc:docMkLst>
        <pc:docMk/>
      </pc:docMkLst>
      <pc:sldChg chg="modSp">
        <pc:chgData name="Jennifer Gastelum" userId="S::jgastelum_placeworks.com#ext#@sacog.onmicrosoft.com::16a242d8-df61-4b93-a1ad-27811dbaf472" providerId="AD" clId="Web-{99562529-16AF-6537-4610-9B7F044B481B}" dt="2026-06-24T18:30:38.992" v="41" actId="20577"/>
        <pc:sldMkLst>
          <pc:docMk/>
          <pc:sldMk cId="2762450927" sldId="304"/>
        </pc:sldMkLst>
        <pc:spChg chg="mod">
          <ac:chgData name="Jennifer Gastelum" userId="S::jgastelum_placeworks.com#ext#@sacog.onmicrosoft.com::16a242d8-df61-4b93-a1ad-27811dbaf472" providerId="AD" clId="Web-{99562529-16AF-6537-4610-9B7F044B481B}" dt="2026-06-24T18:30:38.992" v="41" actId="20577"/>
          <ac:spMkLst>
            <pc:docMk/>
            <pc:sldMk cId="2762450927" sldId="304"/>
            <ac:spMk id="11" creationId="{C57D483A-49B9-9EBC-CE98-D3378AC64FD7}"/>
          </ac:spMkLst>
        </pc:spChg>
      </pc:sldChg>
    </pc:docChg>
  </pc:docChgLst>
  <pc:docChgLst>
    <pc:chgData name="Chelsea Lee" userId="S::clee@sacog.ca.gov::fa84f517-de8a-4e2a-9f2a-141a409cc899" providerId="AD" clId="Web-{AC0E29B6-808A-EC99-77D5-379BDAC04B76}"/>
    <pc:docChg chg="modSld sldOrd">
      <pc:chgData name="Chelsea Lee" userId="S::clee@sacog.ca.gov::fa84f517-de8a-4e2a-9f2a-141a409cc899" providerId="AD" clId="Web-{AC0E29B6-808A-EC99-77D5-379BDAC04B76}" dt="2026-06-24T16:26:54.191" v="5281"/>
      <pc:docMkLst>
        <pc:docMk/>
      </pc:docMkLst>
      <pc:sldChg chg="ord">
        <pc:chgData name="Chelsea Lee" userId="S::clee@sacog.ca.gov::fa84f517-de8a-4e2a-9f2a-141a409cc899" providerId="AD" clId="Web-{AC0E29B6-808A-EC99-77D5-379BDAC04B76}" dt="2026-06-23T22:08:37.506" v="1905"/>
        <pc:sldMkLst>
          <pc:docMk/>
          <pc:sldMk cId="3616081652" sldId="275"/>
        </pc:sldMkLst>
      </pc:sldChg>
      <pc:sldChg chg="modNotes">
        <pc:chgData name="Chelsea Lee" userId="S::clee@sacog.ca.gov::fa84f517-de8a-4e2a-9f2a-141a409cc899" providerId="AD" clId="Web-{AC0E29B6-808A-EC99-77D5-379BDAC04B76}" dt="2026-06-24T04:50:55.641" v="2734"/>
        <pc:sldMkLst>
          <pc:docMk/>
          <pc:sldMk cId="419229942" sldId="295"/>
        </pc:sldMkLst>
      </pc:sldChg>
      <pc:sldChg chg="modSp">
        <pc:chgData name="Chelsea Lee" userId="S::clee@sacog.ca.gov::fa84f517-de8a-4e2a-9f2a-141a409cc899" providerId="AD" clId="Web-{AC0E29B6-808A-EC99-77D5-379BDAC04B76}" dt="2026-06-23T22:07:59.941" v="1904" actId="20577"/>
        <pc:sldMkLst>
          <pc:docMk/>
          <pc:sldMk cId="2904370579" sldId="302"/>
        </pc:sldMkLst>
        <pc:spChg chg="mod">
          <ac:chgData name="Chelsea Lee" userId="S::clee@sacog.ca.gov::fa84f517-de8a-4e2a-9f2a-141a409cc899" providerId="AD" clId="Web-{AC0E29B6-808A-EC99-77D5-379BDAC04B76}" dt="2026-06-23T22:07:59.941" v="1904" actId="20577"/>
          <ac:spMkLst>
            <pc:docMk/>
            <pc:sldMk cId="2904370579" sldId="302"/>
            <ac:spMk id="3" creationId="{EF0BB058-9043-DDFE-67EA-0056DF4C8403}"/>
          </ac:spMkLst>
        </pc:spChg>
      </pc:sldChg>
      <pc:sldChg chg="modNotes">
        <pc:chgData name="Chelsea Lee" userId="S::clee@sacog.ca.gov::fa84f517-de8a-4e2a-9f2a-141a409cc899" providerId="AD" clId="Web-{AC0E29B6-808A-EC99-77D5-379BDAC04B76}" dt="2026-06-24T16:26:54.191" v="5281"/>
        <pc:sldMkLst>
          <pc:docMk/>
          <pc:sldMk cId="4094259201" sldId="308"/>
        </pc:sldMkLst>
      </pc:sldChg>
      <pc:sldChg chg="modNotes">
        <pc:chgData name="Chelsea Lee" userId="S::clee@sacog.ca.gov::fa84f517-de8a-4e2a-9f2a-141a409cc899" providerId="AD" clId="Web-{AC0E29B6-808A-EC99-77D5-379BDAC04B76}" dt="2026-06-24T04:32:10.363" v="2007"/>
        <pc:sldMkLst>
          <pc:docMk/>
          <pc:sldMk cId="212874749" sldId="310"/>
        </pc:sldMkLst>
      </pc:sldChg>
      <pc:sldChg chg="modNotes">
        <pc:chgData name="Chelsea Lee" userId="S::clee@sacog.ca.gov::fa84f517-de8a-4e2a-9f2a-141a409cc899" providerId="AD" clId="Web-{AC0E29B6-808A-EC99-77D5-379BDAC04B76}" dt="2026-06-24T05:23:56.007" v="3952"/>
        <pc:sldMkLst>
          <pc:docMk/>
          <pc:sldMk cId="610337469" sldId="311"/>
        </pc:sldMkLst>
      </pc:sldChg>
      <pc:sldChg chg="modSp modNotes">
        <pc:chgData name="Chelsea Lee" userId="S::clee@sacog.ca.gov::fa84f517-de8a-4e2a-9f2a-141a409cc899" providerId="AD" clId="Web-{AC0E29B6-808A-EC99-77D5-379BDAC04B76}" dt="2026-06-24T05:36:53.962" v="5250"/>
        <pc:sldMkLst>
          <pc:docMk/>
          <pc:sldMk cId="1991264169" sldId="312"/>
        </pc:sldMkLst>
        <pc:spChg chg="mod">
          <ac:chgData name="Chelsea Lee" userId="S::clee@sacog.ca.gov::fa84f517-de8a-4e2a-9f2a-141a409cc899" providerId="AD" clId="Web-{AC0E29B6-808A-EC99-77D5-379BDAC04B76}" dt="2026-06-23T19:53:04.734" v="1774" actId="20577"/>
          <ac:spMkLst>
            <pc:docMk/>
            <pc:sldMk cId="1991264169" sldId="312"/>
            <ac:spMk id="3" creationId="{B03A9BBA-D1AE-20FF-2ABE-428DC5936FA4}"/>
          </ac:spMkLst>
        </pc:spChg>
      </pc:sldChg>
      <pc:sldChg chg="modNotes">
        <pc:chgData name="Chelsea Lee" userId="S::clee@sacog.ca.gov::fa84f517-de8a-4e2a-9f2a-141a409cc899" providerId="AD" clId="Web-{AC0E29B6-808A-EC99-77D5-379BDAC04B76}" dt="2026-06-24T16:26:06.346" v="5274"/>
        <pc:sldMkLst>
          <pc:docMk/>
          <pc:sldMk cId="61091477" sldId="316"/>
        </pc:sldMkLst>
      </pc:sldChg>
      <pc:sldChg chg="modNotes">
        <pc:chgData name="Chelsea Lee" userId="S::clee@sacog.ca.gov::fa84f517-de8a-4e2a-9f2a-141a409cc899" providerId="AD" clId="Web-{AC0E29B6-808A-EC99-77D5-379BDAC04B76}" dt="2026-06-24T05:27:14.506" v="4262"/>
        <pc:sldMkLst>
          <pc:docMk/>
          <pc:sldMk cId="3212732392" sldId="317"/>
        </pc:sldMkLst>
      </pc:sldChg>
      <pc:sldChg chg="modNotes">
        <pc:chgData name="Chelsea Lee" userId="S::clee@sacog.ca.gov::fa84f517-de8a-4e2a-9f2a-141a409cc899" providerId="AD" clId="Web-{AC0E29B6-808A-EC99-77D5-379BDAC04B76}" dt="2026-06-24T05:00:15.503" v="3246"/>
        <pc:sldMkLst>
          <pc:docMk/>
          <pc:sldMk cId="2036652358" sldId="318"/>
        </pc:sldMkLst>
      </pc:sldChg>
    </pc:docChg>
  </pc:docChgLst>
  <pc:docChgLst>
    <pc:chgData name="Chelsea Lee" userId="fa84f517-de8a-4e2a-9f2a-141a409cc899" providerId="ADAL" clId="{22D5C3D5-0AA7-42A0-B6EC-166A8C3B3A4B}"/>
    <pc:docChg chg="undo custSel addSld delSld modSld">
      <pc:chgData name="Chelsea Lee" userId="fa84f517-de8a-4e2a-9f2a-141a409cc899" providerId="ADAL" clId="{22D5C3D5-0AA7-42A0-B6EC-166A8C3B3A4B}" dt="2026-06-25T23:00:33.276" v="30" actId="6549"/>
      <pc:docMkLst>
        <pc:docMk/>
      </pc:docMkLst>
      <pc:sldChg chg="modNotesTx">
        <pc:chgData name="Chelsea Lee" userId="fa84f517-de8a-4e2a-9f2a-141a409cc899" providerId="ADAL" clId="{22D5C3D5-0AA7-42A0-B6EC-166A8C3B3A4B}" dt="2026-06-25T23:00:01.895" v="20" actId="6549"/>
        <pc:sldMkLst>
          <pc:docMk/>
          <pc:sldMk cId="754227349" sldId="279"/>
        </pc:sldMkLst>
      </pc:sldChg>
      <pc:sldChg chg="modNotesTx">
        <pc:chgData name="Chelsea Lee" userId="fa84f517-de8a-4e2a-9f2a-141a409cc899" providerId="ADAL" clId="{22D5C3D5-0AA7-42A0-B6EC-166A8C3B3A4B}" dt="2026-06-25T22:58:56.780" v="1" actId="6549"/>
        <pc:sldMkLst>
          <pc:docMk/>
          <pc:sldMk cId="2821176281" sldId="280"/>
        </pc:sldMkLst>
      </pc:sldChg>
      <pc:sldChg chg="modNotesTx">
        <pc:chgData name="Chelsea Lee" userId="fa84f517-de8a-4e2a-9f2a-141a409cc899" providerId="ADAL" clId="{22D5C3D5-0AA7-42A0-B6EC-166A8C3B3A4B}" dt="2026-06-25T22:58:46.739" v="0" actId="6549"/>
        <pc:sldMkLst>
          <pc:docMk/>
          <pc:sldMk cId="22427958" sldId="283"/>
        </pc:sldMkLst>
      </pc:sldChg>
      <pc:sldChg chg="modNotesTx">
        <pc:chgData name="Chelsea Lee" userId="fa84f517-de8a-4e2a-9f2a-141a409cc899" providerId="ADAL" clId="{22D5C3D5-0AA7-42A0-B6EC-166A8C3B3A4B}" dt="2026-06-25T22:59:11.490" v="5" actId="6549"/>
        <pc:sldMkLst>
          <pc:docMk/>
          <pc:sldMk cId="2421953933" sldId="286"/>
        </pc:sldMkLst>
      </pc:sldChg>
      <pc:sldChg chg="modNotesTx">
        <pc:chgData name="Chelsea Lee" userId="fa84f517-de8a-4e2a-9f2a-141a409cc899" providerId="ADAL" clId="{22D5C3D5-0AA7-42A0-B6EC-166A8C3B3A4B}" dt="2026-06-25T22:59:19.713" v="7" actId="6549"/>
        <pc:sldMkLst>
          <pc:docMk/>
          <pc:sldMk cId="2726711059" sldId="287"/>
        </pc:sldMkLst>
      </pc:sldChg>
      <pc:sldChg chg="modNotesTx">
        <pc:chgData name="Chelsea Lee" userId="fa84f517-de8a-4e2a-9f2a-141a409cc899" providerId="ADAL" clId="{22D5C3D5-0AA7-42A0-B6EC-166A8C3B3A4B}" dt="2026-06-25T22:59:23.697" v="9" actId="6549"/>
        <pc:sldMkLst>
          <pc:docMk/>
          <pc:sldMk cId="4121671485" sldId="288"/>
        </pc:sldMkLst>
      </pc:sldChg>
      <pc:sldChg chg="modNotesTx">
        <pc:chgData name="Chelsea Lee" userId="fa84f517-de8a-4e2a-9f2a-141a409cc899" providerId="ADAL" clId="{22D5C3D5-0AA7-42A0-B6EC-166A8C3B3A4B}" dt="2026-06-25T22:59:45.900" v="17" actId="6549"/>
        <pc:sldMkLst>
          <pc:docMk/>
          <pc:sldMk cId="3656313166" sldId="289"/>
        </pc:sldMkLst>
      </pc:sldChg>
      <pc:sldChg chg="modNotesTx">
        <pc:chgData name="Chelsea Lee" userId="fa84f517-de8a-4e2a-9f2a-141a409cc899" providerId="ADAL" clId="{22D5C3D5-0AA7-42A0-B6EC-166A8C3B3A4B}" dt="2026-06-25T22:59:02.737" v="3" actId="6549"/>
        <pc:sldMkLst>
          <pc:docMk/>
          <pc:sldMk cId="914425320" sldId="290"/>
        </pc:sldMkLst>
      </pc:sldChg>
      <pc:sldChg chg="modNotesTx">
        <pc:chgData name="Chelsea Lee" userId="fa84f517-de8a-4e2a-9f2a-141a409cc899" providerId="ADAL" clId="{22D5C3D5-0AA7-42A0-B6EC-166A8C3B3A4B}" dt="2026-06-25T22:58:59.570" v="2" actId="6549"/>
        <pc:sldMkLst>
          <pc:docMk/>
          <pc:sldMk cId="1124468707" sldId="292"/>
        </pc:sldMkLst>
      </pc:sldChg>
      <pc:sldChg chg="modNotesTx">
        <pc:chgData name="Chelsea Lee" userId="fa84f517-de8a-4e2a-9f2a-141a409cc899" providerId="ADAL" clId="{22D5C3D5-0AA7-42A0-B6EC-166A8C3B3A4B}" dt="2026-06-25T22:59:09.430" v="4" actId="6549"/>
        <pc:sldMkLst>
          <pc:docMk/>
          <pc:sldMk cId="3829664812" sldId="293"/>
        </pc:sldMkLst>
      </pc:sldChg>
      <pc:sldChg chg="modNotesTx">
        <pc:chgData name="Chelsea Lee" userId="fa84f517-de8a-4e2a-9f2a-141a409cc899" providerId="ADAL" clId="{22D5C3D5-0AA7-42A0-B6EC-166A8C3B3A4B}" dt="2026-06-25T22:59:16.192" v="6" actId="6549"/>
        <pc:sldMkLst>
          <pc:docMk/>
          <pc:sldMk cId="100517819" sldId="294"/>
        </pc:sldMkLst>
      </pc:sldChg>
      <pc:sldChg chg="modNotesTx">
        <pc:chgData name="Chelsea Lee" userId="fa84f517-de8a-4e2a-9f2a-141a409cc899" providerId="ADAL" clId="{22D5C3D5-0AA7-42A0-B6EC-166A8C3B3A4B}" dt="2026-06-25T23:00:12.404" v="23" actId="6549"/>
        <pc:sldMkLst>
          <pc:docMk/>
          <pc:sldMk cId="419229942" sldId="295"/>
        </pc:sldMkLst>
      </pc:sldChg>
      <pc:sldChg chg="modNotesTx">
        <pc:chgData name="Chelsea Lee" userId="fa84f517-de8a-4e2a-9f2a-141a409cc899" providerId="ADAL" clId="{22D5C3D5-0AA7-42A0-B6EC-166A8C3B3A4B}" dt="2026-06-25T22:59:33.006" v="13" actId="5793"/>
        <pc:sldMkLst>
          <pc:docMk/>
          <pc:sldMk cId="1330579640" sldId="296"/>
        </pc:sldMkLst>
      </pc:sldChg>
      <pc:sldChg chg="modNotesTx">
        <pc:chgData name="Chelsea Lee" userId="fa84f517-de8a-4e2a-9f2a-141a409cc899" providerId="ADAL" clId="{22D5C3D5-0AA7-42A0-B6EC-166A8C3B3A4B}" dt="2026-06-25T22:59:54.331" v="18" actId="6549"/>
        <pc:sldMkLst>
          <pc:docMk/>
          <pc:sldMk cId="4152009020" sldId="298"/>
        </pc:sldMkLst>
      </pc:sldChg>
      <pc:sldChg chg="modNotesTx">
        <pc:chgData name="Chelsea Lee" userId="fa84f517-de8a-4e2a-9f2a-141a409cc899" providerId="ADAL" clId="{22D5C3D5-0AA7-42A0-B6EC-166A8C3B3A4B}" dt="2026-06-25T22:59:21.811" v="8" actId="6549"/>
        <pc:sldMkLst>
          <pc:docMk/>
          <pc:sldMk cId="1770754120" sldId="303"/>
        </pc:sldMkLst>
      </pc:sldChg>
      <pc:sldChg chg="add del modNotesTx">
        <pc:chgData name="Chelsea Lee" userId="fa84f517-de8a-4e2a-9f2a-141a409cc899" providerId="ADAL" clId="{22D5C3D5-0AA7-42A0-B6EC-166A8C3B3A4B}" dt="2026-06-25T22:59:41.356" v="16" actId="47"/>
        <pc:sldMkLst>
          <pc:docMk/>
          <pc:sldMk cId="2762450927" sldId="304"/>
        </pc:sldMkLst>
      </pc:sldChg>
      <pc:sldChg chg="modNotesTx">
        <pc:chgData name="Chelsea Lee" userId="fa84f517-de8a-4e2a-9f2a-141a409cc899" providerId="ADAL" clId="{22D5C3D5-0AA7-42A0-B6EC-166A8C3B3A4B}" dt="2026-06-25T22:59:57.864" v="19" actId="6549"/>
        <pc:sldMkLst>
          <pc:docMk/>
          <pc:sldMk cId="1260291014" sldId="306"/>
        </pc:sldMkLst>
      </pc:sldChg>
      <pc:sldChg chg="modNotesTx">
        <pc:chgData name="Chelsea Lee" userId="fa84f517-de8a-4e2a-9f2a-141a409cc899" providerId="ADAL" clId="{22D5C3D5-0AA7-42A0-B6EC-166A8C3B3A4B}" dt="2026-06-25T22:59:28.144" v="10" actId="6549"/>
        <pc:sldMkLst>
          <pc:docMk/>
          <pc:sldMk cId="2128462263" sldId="307"/>
        </pc:sldMkLst>
      </pc:sldChg>
      <pc:sldChg chg="modNotesTx">
        <pc:chgData name="Chelsea Lee" userId="fa84f517-de8a-4e2a-9f2a-141a409cc899" providerId="ADAL" clId="{22D5C3D5-0AA7-42A0-B6EC-166A8C3B3A4B}" dt="2026-06-25T23:00:15.231" v="24" actId="6549"/>
        <pc:sldMkLst>
          <pc:docMk/>
          <pc:sldMk cId="4094259201" sldId="308"/>
        </pc:sldMkLst>
      </pc:sldChg>
      <pc:sldChg chg="modNotesTx">
        <pc:chgData name="Chelsea Lee" userId="fa84f517-de8a-4e2a-9f2a-141a409cc899" providerId="ADAL" clId="{22D5C3D5-0AA7-42A0-B6EC-166A8C3B3A4B}" dt="2026-06-25T23:00:05.581" v="21" actId="6549"/>
        <pc:sldMkLst>
          <pc:docMk/>
          <pc:sldMk cId="212874749" sldId="310"/>
        </pc:sldMkLst>
      </pc:sldChg>
      <pc:sldChg chg="modNotesTx">
        <pc:chgData name="Chelsea Lee" userId="fa84f517-de8a-4e2a-9f2a-141a409cc899" providerId="ADAL" clId="{22D5C3D5-0AA7-42A0-B6EC-166A8C3B3A4B}" dt="2026-06-25T23:00:26.416" v="28" actId="6549"/>
        <pc:sldMkLst>
          <pc:docMk/>
          <pc:sldMk cId="610337469" sldId="311"/>
        </pc:sldMkLst>
      </pc:sldChg>
      <pc:sldChg chg="modNotesTx">
        <pc:chgData name="Chelsea Lee" userId="fa84f517-de8a-4e2a-9f2a-141a409cc899" providerId="ADAL" clId="{22D5C3D5-0AA7-42A0-B6EC-166A8C3B3A4B}" dt="2026-06-25T23:00:33.276" v="30" actId="6549"/>
        <pc:sldMkLst>
          <pc:docMk/>
          <pc:sldMk cId="1991264169" sldId="312"/>
        </pc:sldMkLst>
      </pc:sldChg>
      <pc:sldChg chg="modNotesTx">
        <pc:chgData name="Chelsea Lee" userId="fa84f517-de8a-4e2a-9f2a-141a409cc899" providerId="ADAL" clId="{22D5C3D5-0AA7-42A0-B6EC-166A8C3B3A4B}" dt="2026-06-25T23:00:09.699" v="22" actId="6549"/>
        <pc:sldMkLst>
          <pc:docMk/>
          <pc:sldMk cId="61091477" sldId="316"/>
        </pc:sldMkLst>
      </pc:sldChg>
      <pc:sldChg chg="modNotesTx">
        <pc:chgData name="Chelsea Lee" userId="fa84f517-de8a-4e2a-9f2a-141a409cc899" providerId="ADAL" clId="{22D5C3D5-0AA7-42A0-B6EC-166A8C3B3A4B}" dt="2026-06-25T23:00:28.970" v="29" actId="6549"/>
        <pc:sldMkLst>
          <pc:docMk/>
          <pc:sldMk cId="3212732392" sldId="317"/>
        </pc:sldMkLst>
      </pc:sldChg>
      <pc:sldChg chg="modNotesTx">
        <pc:chgData name="Chelsea Lee" userId="fa84f517-de8a-4e2a-9f2a-141a409cc899" providerId="ADAL" clId="{22D5C3D5-0AA7-42A0-B6EC-166A8C3B3A4B}" dt="2026-06-25T23:00:17.601" v="25" actId="6549"/>
        <pc:sldMkLst>
          <pc:docMk/>
          <pc:sldMk cId="2036652358" sldId="318"/>
        </pc:sldMkLst>
      </pc:sldChg>
    </pc:docChg>
  </pc:docChgLst>
  <pc:docChgLst>
    <pc:chgData name="Jennifer Gastelum" userId="S::jgastelum_placeworks.com#ext#@sacog.onmicrosoft.com::16a242d8-df61-4b93-a1ad-27811dbaf472" providerId="AD" clId="Web-{72788DB1-39F2-A112-51A8-28F4434E70B8}"/>
    <pc:docChg chg="modSld">
      <pc:chgData name="Jennifer Gastelum" userId="S::jgastelum_placeworks.com#ext#@sacog.onmicrosoft.com::16a242d8-df61-4b93-a1ad-27811dbaf472" providerId="AD" clId="Web-{72788DB1-39F2-A112-51A8-28F4434E70B8}" dt="2026-06-23T20:31:21.457" v="9" actId="1076"/>
      <pc:docMkLst>
        <pc:docMk/>
      </pc:docMkLst>
      <pc:sldChg chg="modSp">
        <pc:chgData name="Jennifer Gastelum" userId="S::jgastelum_placeworks.com#ext#@sacog.onmicrosoft.com::16a242d8-df61-4b93-a1ad-27811dbaf472" providerId="AD" clId="Web-{72788DB1-39F2-A112-51A8-28F4434E70B8}" dt="2026-06-23T20:13:02.127" v="2" actId="1076"/>
        <pc:sldMkLst>
          <pc:docMk/>
          <pc:sldMk cId="3829664812" sldId="293"/>
        </pc:sldMkLst>
        <pc:picChg chg="mod">
          <ac:chgData name="Jennifer Gastelum" userId="S::jgastelum_placeworks.com#ext#@sacog.onmicrosoft.com::16a242d8-df61-4b93-a1ad-27811dbaf472" providerId="AD" clId="Web-{72788DB1-39F2-A112-51A8-28F4434E70B8}" dt="2026-06-23T20:13:02.127" v="2" actId="1076"/>
          <ac:picMkLst>
            <pc:docMk/>
            <pc:sldMk cId="3829664812" sldId="293"/>
            <ac:picMk id="4" creationId="{CD994051-4C2B-9C72-4651-E26691F772D6}"/>
          </ac:picMkLst>
        </pc:picChg>
      </pc:sldChg>
      <pc:sldChg chg="addSp delSp modSp">
        <pc:chgData name="Jennifer Gastelum" userId="S::jgastelum_placeworks.com#ext#@sacog.onmicrosoft.com::16a242d8-df61-4b93-a1ad-27811dbaf472" providerId="AD" clId="Web-{72788DB1-39F2-A112-51A8-28F4434E70B8}" dt="2026-06-23T20:31:21.457" v="9" actId="1076"/>
        <pc:sldMkLst>
          <pc:docMk/>
          <pc:sldMk cId="100517819" sldId="294"/>
        </pc:sldMkLst>
        <pc:picChg chg="add mod">
          <ac:chgData name="Jennifer Gastelum" userId="S::jgastelum_placeworks.com#ext#@sacog.onmicrosoft.com::16a242d8-df61-4b93-a1ad-27811dbaf472" providerId="AD" clId="Web-{72788DB1-39F2-A112-51A8-28F4434E70B8}" dt="2026-06-23T20:31:21.457" v="9" actId="1076"/>
          <ac:picMkLst>
            <pc:docMk/>
            <pc:sldMk cId="100517819" sldId="294"/>
            <ac:picMk id="2" creationId="{87A7AB70-FE73-1237-3168-633ED8B7010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Change between Cycles 5 and 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SCAG</c:v>
                </c:pt>
                <c:pt idx="1">
                  <c:v>AMBAG</c:v>
                </c:pt>
                <c:pt idx="2">
                  <c:v>ABAG</c:v>
                </c:pt>
                <c:pt idx="3">
                  <c:v>SACOG</c:v>
                </c:pt>
                <c:pt idx="4">
                  <c:v>FCOG</c:v>
                </c:pt>
                <c:pt idx="5">
                  <c:v>SJVCOG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2.2599999999999998</c:v>
                </c:pt>
                <c:pt idx="1">
                  <c:v>2.19</c:v>
                </c:pt>
                <c:pt idx="2">
                  <c:v>1.35</c:v>
                </c:pt>
                <c:pt idx="3">
                  <c:v>0.46</c:v>
                </c:pt>
                <c:pt idx="4">
                  <c:v>0.41</c:v>
                </c:pt>
                <c:pt idx="5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57-4F3E-9140-AC54256DF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62277680"/>
        <c:axId val="1362282480"/>
      </c:barChart>
      <c:catAx>
        <c:axId val="136227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2282480"/>
        <c:crosses val="autoZero"/>
        <c:auto val="1"/>
        <c:lblAlgn val="ctr"/>
        <c:lblOffset val="100"/>
        <c:noMultiLvlLbl val="0"/>
      </c:catAx>
      <c:valAx>
        <c:axId val="1362282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2277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32F8B3-8086-4046-898E-AA4C580D29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2E8F8F-01B5-47AC-A608-5844C2F3B7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5DF5-6989-4B54-8146-9690792A418E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4C374A-1A80-4277-8297-9FC5A864D9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7685CF-D513-4F27-8642-36FBA2E272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93B06-22C6-4D62-B2C0-FA57783C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07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10D35-A96F-476F-992B-A7F081901423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80CB2-238C-4552-BAB9-106DE3E3B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12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7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79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77701-1421-FE92-8AFF-8F9BA9EDB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E4B820-5126-45D7-B5A8-80FDEC3DB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CAB288-989E-B3DB-B6E4-20B3EBB9F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4D031-DE7A-C2C9-6220-51980FA6B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95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96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DD773-3B29-6D79-4280-353BE315A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46873-F0C5-FBC6-6EFD-4560C1AA78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1407CA-9799-5047-4D53-D5E5EC453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DF221-228D-4D9B-6B3A-7FB95F962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64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30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36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3F8D5-9D75-7497-2FBD-016AEA4C8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2F9BD4-378D-0C97-B5CE-B0672DE0B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791E66-2AE7-8161-3108-E12C4407BA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8927D-CD13-BC0F-E5CD-62E10354F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34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64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8AD03-BBBB-5E4E-39C0-6B762ED14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CF2E92-5439-0504-D68B-DF9128D7E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F71029-BAC8-C201-DE20-C305DAA398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7674F-E289-E972-BBC6-DF4B0141BB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90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444444"/>
              </a:solidFill>
            </a:endParaRPr>
          </a:p>
          <a:p>
            <a:endParaRPr lang="en-US" dirty="0">
              <a:solidFill>
                <a:srgbClr val="444444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9594E-82E7-487A-B4D1-D9CDB382B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226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7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444444"/>
              </a:solidFill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9594E-82E7-487A-B4D1-D9CDB382B2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23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84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59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17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177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444444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444444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06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4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4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88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44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37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58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51F4C-365E-F76B-EE2C-F0ECA812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7F9220-9142-3F98-4472-2B70699E63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85B2DC-8FCE-04C9-12AA-983DB3E2F3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9EDEE-9BDB-8EFA-152B-555D48749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80CB2-238C-4552-BAB9-106DE3E3B0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53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BC189433-7970-4F24-9F18-FC5689086F4D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ound1Rect">
            <a:avLst>
              <a:gd name="adj" fmla="val 0"/>
            </a:avLst>
          </a:prstGeom>
          <a:solidFill>
            <a:srgbClr val="17A5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028EB4A-DCAF-F29A-B843-4B28D189BF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6840" t="5648" r="27473"/>
          <a:stretch>
            <a:fillRect/>
          </a:stretch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CC4A8E-D53C-C0F9-F1E8-59CD5CA994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56172" y="1059861"/>
            <a:ext cx="2583658" cy="300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63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BC189433-7970-4F24-9F18-FC5689086F4D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028EB4A-DCAF-F29A-B843-4B28D189BF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6840" t="5648" r="27473"/>
          <a:stretch>
            <a:fillRect/>
          </a:stretch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CC4A8E-D53C-C0F9-F1E8-59CD5CA994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56172" y="421623"/>
            <a:ext cx="2583657" cy="300737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7A587BC-A881-41C4-40C9-AC2B96A19B84}"/>
              </a:ext>
            </a:extLst>
          </p:cNvPr>
          <p:cNvGrpSpPr/>
          <p:nvPr userDrawn="1"/>
        </p:nvGrpSpPr>
        <p:grpSpPr>
          <a:xfrm>
            <a:off x="-3" y="1"/>
            <a:ext cx="182881" cy="6858002"/>
            <a:chOff x="-3" y="273211"/>
            <a:chExt cx="182881" cy="658479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4275529-4362-1606-ACBE-4B09BA31AEF5}"/>
                </a:ext>
              </a:extLst>
            </p:cNvPr>
            <p:cNvSpPr/>
            <p:nvPr userDrawn="1"/>
          </p:nvSpPr>
          <p:spPr>
            <a:xfrm rot="5400000">
              <a:off x="-1554732" y="1827940"/>
              <a:ext cx="3292337" cy="182880"/>
            </a:xfrm>
            <a:prstGeom prst="rect">
              <a:avLst/>
            </a:prstGeom>
            <a:solidFill>
              <a:srgbClr val="5AB0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AB80B0-10F2-84DE-B3B1-FB19AF88772A}"/>
                </a:ext>
              </a:extLst>
            </p:cNvPr>
            <p:cNvSpPr/>
            <p:nvPr userDrawn="1"/>
          </p:nvSpPr>
          <p:spPr>
            <a:xfrm rot="5400000">
              <a:off x="-1554790" y="5120334"/>
              <a:ext cx="3292456" cy="182880"/>
            </a:xfrm>
            <a:prstGeom prst="rect">
              <a:avLst/>
            </a:prstGeom>
            <a:solidFill>
              <a:srgbClr val="00688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4311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Single Corner Rounded 14">
            <a:extLst>
              <a:ext uri="{FF2B5EF4-FFF2-40B4-BE49-F238E27FC236}">
                <a16:creationId xmlns:a16="http://schemas.microsoft.com/office/drawing/2014/main" id="{83F77D8F-789E-DABE-5899-A12EFA1EE442}"/>
              </a:ext>
            </a:extLst>
          </p:cNvPr>
          <p:cNvSpPr/>
          <p:nvPr userDrawn="1"/>
        </p:nvSpPr>
        <p:spPr>
          <a:xfrm>
            <a:off x="3122674" y="3735324"/>
            <a:ext cx="9069325" cy="3122676"/>
          </a:xfrm>
          <a:prstGeom prst="round1Rect">
            <a:avLst>
              <a:gd name="adj" fmla="val 0"/>
            </a:avLst>
          </a:prstGeom>
          <a:solidFill>
            <a:srgbClr val="0068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946403-51F1-7E84-F4A1-50D943C21557}"/>
              </a:ext>
            </a:extLst>
          </p:cNvPr>
          <p:cNvSpPr/>
          <p:nvPr userDrawn="1"/>
        </p:nvSpPr>
        <p:spPr>
          <a:xfrm>
            <a:off x="-1" y="3735324"/>
            <a:ext cx="3122676" cy="3122676"/>
          </a:xfrm>
          <a:prstGeom prst="rect">
            <a:avLst/>
          </a:prstGeom>
          <a:solidFill>
            <a:srgbClr val="17A5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6FD20-0916-EA97-E42B-639CEF021A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73532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EEB1CDE-F974-9EB5-63E7-EB8AB44D1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674" y="4192784"/>
            <a:ext cx="9069325" cy="2207756"/>
          </a:xfrm>
          <a:prstGeom prst="rect">
            <a:avLst/>
          </a:prstGeom>
        </p:spPr>
        <p:txBody>
          <a:bodyPr lIns="365760" rIns="274320" anchor="ctr" anchorCtr="0"/>
          <a:lstStyle>
            <a:lvl1pPr>
              <a:defRPr sz="4800" b="0" spc="-357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F18D4B-78A0-6172-9239-C27C5CB976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7245" y="4209379"/>
            <a:ext cx="1868184" cy="21745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63EC35-9E23-A9F0-D616-F102A3E8493A}"/>
              </a:ext>
            </a:extLst>
          </p:cNvPr>
          <p:cNvSpPr/>
          <p:nvPr userDrawn="1"/>
        </p:nvSpPr>
        <p:spPr>
          <a:xfrm>
            <a:off x="3031635" y="6359744"/>
            <a:ext cx="8550765" cy="386914"/>
          </a:xfrm>
          <a:prstGeom prst="rect">
            <a:avLst/>
          </a:prstGeom>
        </p:spPr>
        <p:txBody>
          <a:bodyPr wrap="square" lIns="0" tIns="54426" rIns="0" bIns="54426" anchor="ctr" anchorCtr="0">
            <a:noAutofit/>
          </a:bodyPr>
          <a:lstStyle/>
          <a:p>
            <a:pPr marL="0" marR="0" lvl="0" indent="0" algn="r" defTabSz="5442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7th Cycle Regional Housing Needs Allocation and Housing Element</a:t>
            </a:r>
          </a:p>
        </p:txBody>
      </p:sp>
    </p:spTree>
    <p:extLst>
      <p:ext uri="{BB962C8B-B14F-4D97-AF65-F5344CB8AC3E}">
        <p14:creationId xmlns:p14="http://schemas.microsoft.com/office/powerpoint/2010/main" val="1135571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D71A377-F055-4FAA-5558-6F0494F8D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10653"/>
          </a:xfrm>
          <a:prstGeom prst="rect">
            <a:avLst/>
          </a:prstGeom>
        </p:spPr>
        <p:txBody>
          <a:bodyPr lIns="0" rIns="0" anchor="ctr" anchorCtr="0"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E4F7C48-83DD-A92E-F819-3D6817C6F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201738"/>
            <a:ext cx="10972800" cy="4741863"/>
          </a:xfrm>
          <a:prstGeom prst="rect">
            <a:avLst/>
          </a:prstGeom>
        </p:spPr>
        <p:txBody>
          <a:bodyPr lIns="0" tIns="65311" rIns="0" bIns="65311"/>
          <a:lstStyle>
            <a:lvl1pPr marL="342900" indent="-342900">
              <a:buClr>
                <a:srgbClr val="17A5DE"/>
              </a:buClr>
              <a:buFont typeface="Wingdings 2" panose="05020102010507070707" pitchFamily="18" charset="2"/>
              <a:buChar char=""/>
              <a:defRPr sz="28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71500" indent="-228600">
              <a:buClr>
                <a:srgbClr val="17A5DE"/>
              </a:buClr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-228600" defTabSz="476250">
              <a:buClr>
                <a:srgbClr val="17A5DE"/>
              </a:buClr>
              <a:buFont typeface="Arial" panose="020B0604020202020204" pitchFamily="34" charset="0"/>
              <a:buChar char="●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85900" indent="-271463">
              <a:buClr>
                <a:srgbClr val="17A5DE"/>
              </a:buClr>
              <a:buFont typeface="Wingdings" panose="05000000000000000000" pitchFamily="2" charset="2"/>
              <a:buChar char="§"/>
              <a:defRPr sz="1800" i="1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228600">
              <a:buClr>
                <a:srgbClr val="17A5DE"/>
              </a:buClr>
              <a:buFont typeface="Arial" panose="020B0604020202020204" pitchFamily="34" charset="0"/>
              <a:buChar char="•"/>
              <a:defRPr sz="1600" i="1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CA7570-7786-FE4A-BCCF-8DB4ECBAA750}"/>
              </a:ext>
            </a:extLst>
          </p:cNvPr>
          <p:cNvSpPr/>
          <p:nvPr userDrawn="1"/>
        </p:nvSpPr>
        <p:spPr>
          <a:xfrm>
            <a:off x="906720" y="6248400"/>
            <a:ext cx="11285280" cy="609600"/>
          </a:xfrm>
          <a:prstGeom prst="rect">
            <a:avLst/>
          </a:prstGeom>
          <a:solidFill>
            <a:srgbClr val="0068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75948C-14AA-760D-B7CA-42539C27851F}"/>
              </a:ext>
            </a:extLst>
          </p:cNvPr>
          <p:cNvSpPr/>
          <p:nvPr userDrawn="1"/>
        </p:nvSpPr>
        <p:spPr>
          <a:xfrm>
            <a:off x="3031635" y="6359744"/>
            <a:ext cx="8550765" cy="386914"/>
          </a:xfrm>
          <a:prstGeom prst="rect">
            <a:avLst/>
          </a:prstGeom>
        </p:spPr>
        <p:txBody>
          <a:bodyPr wrap="square" lIns="0" tIns="54426" rIns="0" bIns="54426" anchor="ctr" anchorCtr="0">
            <a:noAutofit/>
          </a:bodyPr>
          <a:lstStyle/>
          <a:p>
            <a:pPr marL="0" marR="0" lvl="0" indent="0" algn="r" defTabSz="5442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7th Cycle Regional Housing Needs Allocation and Housing Element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B6AF7F-CCB7-282A-D02D-08D813741AFF}"/>
              </a:ext>
            </a:extLst>
          </p:cNvPr>
          <p:cNvSpPr/>
          <p:nvPr userDrawn="1"/>
        </p:nvSpPr>
        <p:spPr>
          <a:xfrm>
            <a:off x="11885154" y="6248400"/>
            <a:ext cx="306846" cy="609600"/>
          </a:xfrm>
          <a:prstGeom prst="rect">
            <a:avLst/>
          </a:prstGeom>
          <a:solidFill>
            <a:srgbClr val="17A5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39B0BA-B3F0-227C-8C06-AD38C9DF2370}"/>
              </a:ext>
            </a:extLst>
          </p:cNvPr>
          <p:cNvSpPr/>
          <p:nvPr userDrawn="1"/>
        </p:nvSpPr>
        <p:spPr>
          <a:xfrm>
            <a:off x="0" y="6248400"/>
            <a:ext cx="906720" cy="609600"/>
          </a:xfrm>
          <a:prstGeom prst="rect">
            <a:avLst/>
          </a:prstGeom>
          <a:solidFill>
            <a:srgbClr val="17A5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9FE014-EA98-2682-DFCF-33CDA91E1F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25" y="6298884"/>
            <a:ext cx="698670" cy="5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36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17AD0A-FF5B-5741-968D-AE595763DC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1237" r="11905"/>
          <a:stretch>
            <a:fillRect/>
          </a:stretch>
        </p:blipFill>
        <p:spPr>
          <a:xfrm>
            <a:off x="1" y="0"/>
            <a:ext cx="5669286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3E08B3C-BB8F-D105-7281-860A62EF3158}"/>
              </a:ext>
            </a:extLst>
          </p:cNvPr>
          <p:cNvCxnSpPr>
            <a:cxnSpLocks/>
          </p:cNvCxnSpPr>
          <p:nvPr userDrawn="1"/>
        </p:nvCxnSpPr>
        <p:spPr>
          <a:xfrm>
            <a:off x="5669287" y="0"/>
            <a:ext cx="0" cy="6858000"/>
          </a:xfrm>
          <a:prstGeom prst="line">
            <a:avLst/>
          </a:prstGeom>
          <a:ln w="63500" cap="flat">
            <a:solidFill>
              <a:srgbClr val="17A5DE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8228DB7-F54E-1158-7B68-A0D15A9E9E3C}"/>
              </a:ext>
            </a:extLst>
          </p:cNvPr>
          <p:cNvSpPr/>
          <p:nvPr userDrawn="1"/>
        </p:nvSpPr>
        <p:spPr>
          <a:xfrm>
            <a:off x="5066857" y="559399"/>
            <a:ext cx="6497618" cy="5755337"/>
          </a:xfrm>
          <a:prstGeom prst="rect">
            <a:avLst/>
          </a:prstGeom>
          <a:solidFill>
            <a:schemeClr val="bg1"/>
          </a:solidFill>
          <a:ln w="63500" cap="sq">
            <a:solidFill>
              <a:srgbClr val="17A5D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1E7760-B9C0-02B1-752D-5C3D182C1B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29182" y="559399"/>
            <a:ext cx="1580590" cy="115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98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229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1" r:id="rId2"/>
    <p:sldLayoutId id="2147483677" r:id="rId3"/>
    <p:sldLayoutId id="2147483690" r:id="rId4"/>
    <p:sldLayoutId id="2147483676" r:id="rId5"/>
    <p:sldLayoutId id="2147483703" r:id="rId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5C2946"/>
        </a:buClr>
        <a:buSzPct val="80000"/>
        <a:buFont typeface="Wingdings 2" panose="05020102010507070707" pitchFamily="18" charset="2"/>
        <a:buChar char="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5C2946"/>
        </a:buClr>
        <a:buSzPct val="80000"/>
        <a:buFont typeface="Wingdings 2" panose="05020102010507070707" pitchFamily="18" charset="2"/>
        <a:buChar char="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5C2946"/>
        </a:buClr>
        <a:buSzPct val="80000"/>
        <a:buFont typeface="Wingdings 2" panose="05020102010507070707" pitchFamily="18" charset="2"/>
        <a:buChar char="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5C2946"/>
        </a:buClr>
        <a:buSzPct val="80000"/>
        <a:buFont typeface="Wingdings 2" panose="05020102010507070707" pitchFamily="18" charset="2"/>
        <a:buChar char="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5C2946"/>
        </a:buClr>
        <a:buSzPct val="80000"/>
        <a:buFont typeface="Wingdings 2" panose="05020102010507070707" pitchFamily="18" charset="2"/>
        <a:buChar char="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87892-E0CA-2FCB-482A-E42B245C8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DDF5A-3458-4E75-BBBB-C9D16F6EE016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 vert="horz" lIns="457200" tIns="45720" rIns="45720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1800"/>
              </a:spcAft>
            </a:pPr>
            <a:r>
              <a:rPr lang="en-US" sz="2800" cap="none">
                <a:latin typeface="Verdana" panose="020B0604030504040204" pitchFamily="34" charset="0"/>
                <a:ea typeface="Verdana" panose="020B0604030504040204" pitchFamily="34" charset="0"/>
              </a:rPr>
              <a:t>7th Cycle Regional Housing Needs Allocation</a:t>
            </a:r>
          </a:p>
          <a:p>
            <a:pPr algn="ctr">
              <a:spcAft>
                <a:spcPts val="1800"/>
              </a:spcAft>
            </a:pPr>
            <a:br>
              <a:rPr lang="en-US" sz="2800" b="0" cap="none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2800" b="0" cap="none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7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F1736-AD46-530D-9FB3-28B324593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CE6517-8875-DA06-07F0-37B7DEBBC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RHNA process?</a:t>
            </a:r>
          </a:p>
        </p:txBody>
      </p:sp>
    </p:spTree>
    <p:extLst>
      <p:ext uri="{BB962C8B-B14F-4D97-AF65-F5344CB8AC3E}">
        <p14:creationId xmlns:p14="http://schemas.microsoft.com/office/powerpoint/2010/main" val="2421953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E790C-3A16-428A-003D-7AC52A049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housing needs&#10;&#10;AI-generated content may be incorrect.">
            <a:extLst>
              <a:ext uri="{FF2B5EF4-FFF2-40B4-BE49-F238E27FC236}">
                <a16:creationId xmlns:a16="http://schemas.microsoft.com/office/drawing/2014/main" id="{87A7AB70-FE73-1237-3168-633ED8B70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71" y="101546"/>
            <a:ext cx="11139714" cy="608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7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04F7F-6A0B-0EE8-DA39-BD4F2D710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1FE05D-D032-7581-2AE1-7DCC691B3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factors are considered in the RHNA process?</a:t>
            </a:r>
          </a:p>
        </p:txBody>
      </p:sp>
    </p:spTree>
    <p:extLst>
      <p:ext uri="{BB962C8B-B14F-4D97-AF65-F5344CB8AC3E}">
        <p14:creationId xmlns:p14="http://schemas.microsoft.com/office/powerpoint/2010/main" val="2726711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ED2C6-1553-C616-CC1C-753A0EF7F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4664860-6670-ED29-C2DA-ADA5FDD76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1083"/>
            <a:ext cx="10972800" cy="1010653"/>
          </a:xfrm>
        </p:spPr>
        <p:txBody>
          <a:bodyPr/>
          <a:lstStyle/>
          <a:p>
            <a:r>
              <a:rPr lang="en-US"/>
              <a:t>Factors Used to Determine Housing Need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22B20F-F3B4-2450-1260-6DEA970DF6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1938772"/>
            <a:ext cx="5923546" cy="3944670"/>
          </a:xfrm>
        </p:spPr>
        <p:txBody>
          <a:bodyPr/>
          <a:lstStyle/>
          <a:p>
            <a:pPr lvl="1"/>
            <a:r>
              <a:rPr lang="en-US"/>
              <a:t>Jobs and housing relationship </a:t>
            </a:r>
          </a:p>
          <a:p>
            <a:pPr lvl="1"/>
            <a:r>
              <a:rPr lang="en-US"/>
              <a:t>Sewer and water capacity </a:t>
            </a:r>
          </a:p>
          <a:p>
            <a:pPr lvl="1"/>
            <a:r>
              <a:rPr lang="en-US"/>
              <a:t>Distribution of household growth in MTP/SCS </a:t>
            </a:r>
          </a:p>
          <a:p>
            <a:pPr lvl="1"/>
            <a:r>
              <a:rPr lang="en-US"/>
              <a:t>Agreements to direct growth more sustainably</a:t>
            </a:r>
          </a:p>
          <a:p>
            <a:pPr lvl="1"/>
            <a:r>
              <a:rPr lang="en-US"/>
              <a:t>Loss of assisted housing developments</a:t>
            </a:r>
          </a:p>
          <a:p>
            <a:pPr lvl="1"/>
            <a:r>
              <a:rPr lang="en-US">
                <a:solidFill>
                  <a:prstClr val="black"/>
                </a:solidFill>
              </a:rPr>
              <a:t>Housing cost burden</a:t>
            </a:r>
          </a:p>
          <a:p>
            <a:pPr lvl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A05C6E-E2D6-C12F-0396-8EE66EADC65D}"/>
              </a:ext>
            </a:extLst>
          </p:cNvPr>
          <p:cNvSpPr txBox="1"/>
          <p:nvPr/>
        </p:nvSpPr>
        <p:spPr>
          <a:xfrm>
            <a:off x="6096000" y="1938772"/>
            <a:ext cx="6035841" cy="3944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A5DE"/>
              </a:buClr>
              <a:buSzPct val="80000"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Needs of farmworkers </a:t>
            </a:r>
          </a:p>
          <a:p>
            <a:pPr marL="5715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A5DE"/>
              </a:buClr>
              <a:buSzPct val="80000"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Rates of overcrowding </a:t>
            </a:r>
          </a:p>
          <a:p>
            <a:pPr marL="5715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A5DE"/>
              </a:buClr>
              <a:buSzPct val="80000"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Needs of college students </a:t>
            </a:r>
          </a:p>
          <a:p>
            <a:pPr marL="5715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A5DE"/>
              </a:buClr>
              <a:buSzPct val="80000"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Needs of unhoused population </a:t>
            </a:r>
          </a:p>
          <a:p>
            <a:pPr marL="5715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A5DE"/>
              </a:buClr>
              <a:buSzPct val="80000"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Housing lost during a declared emergency </a:t>
            </a:r>
          </a:p>
          <a:p>
            <a:pPr marL="5715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A5DE"/>
              </a:buClr>
              <a:buSzPct val="80000"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Region's GHG emissions targets </a:t>
            </a:r>
          </a:p>
          <a:p>
            <a:pPr marL="5715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A5DE"/>
              </a:buClr>
              <a:buSzPct val="80000"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SCS development pattern </a:t>
            </a:r>
          </a:p>
          <a:p>
            <a:pPr marL="5715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A5DE"/>
              </a:buClr>
              <a:buSzPct val="80000"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Other proposed factors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4CF54D-A42F-01DD-7F8F-D8E9859FCC51}"/>
              </a:ext>
            </a:extLst>
          </p:cNvPr>
          <p:cNvSpPr txBox="1"/>
          <p:nvPr/>
        </p:nvSpPr>
        <p:spPr>
          <a:xfrm>
            <a:off x="609599" y="1201736"/>
            <a:ext cx="105196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A5DE"/>
              </a:buClr>
              <a:buSzPct val="80000"/>
              <a:buFont typeface="Wingdings 2" panose="05020102010507070707" pitchFamily="18" charset="2"/>
              <a:buChar char="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14 factors are considered during the RHNA process:</a:t>
            </a:r>
          </a:p>
        </p:txBody>
      </p:sp>
    </p:spTree>
    <p:extLst>
      <p:ext uri="{BB962C8B-B14F-4D97-AF65-F5344CB8AC3E}">
        <p14:creationId xmlns:p14="http://schemas.microsoft.com/office/powerpoint/2010/main" val="1770754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AEC2E-35DA-9F83-8C0C-1ECBBF8DD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50165D-1B7B-0FC2-F8F7-B35800850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requirements have changed since the last RHNA cycle?</a:t>
            </a:r>
          </a:p>
        </p:txBody>
      </p:sp>
    </p:spTree>
    <p:extLst>
      <p:ext uri="{BB962C8B-B14F-4D97-AF65-F5344CB8AC3E}">
        <p14:creationId xmlns:p14="http://schemas.microsoft.com/office/powerpoint/2010/main" val="4121671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4F9D3-1D77-274D-3EBF-6421B7575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0D9D76E-E4F8-BB5A-AA78-A6E76956A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Factors Considered in the 7</a:t>
            </a:r>
            <a:r>
              <a:rPr lang="en-US" baseline="30000"/>
              <a:t>th</a:t>
            </a:r>
            <a:r>
              <a:rPr lang="en-US"/>
              <a:t> Cycle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44267F3-AB83-A004-8126-CED15ECB6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804696"/>
            <a:ext cx="11277600" cy="4741863"/>
          </a:xfrm>
        </p:spPr>
        <p:txBody>
          <a:bodyPr/>
          <a:lstStyle/>
          <a:p>
            <a:r>
              <a:rPr lang="en-US" sz="3200"/>
              <a:t>Housing Need and Affordability</a:t>
            </a:r>
          </a:p>
          <a:p>
            <a:pPr lvl="1"/>
            <a:r>
              <a:rPr lang="en-US" sz="2800"/>
              <a:t>Separate income categories for acutely low (&lt;15%) and extremely low (&lt;30%) income households</a:t>
            </a:r>
          </a:p>
          <a:p>
            <a:pPr lvl="1"/>
            <a:r>
              <a:rPr lang="en-US" sz="2800"/>
              <a:t>Cost burdened and overcrowded households compared nationally</a:t>
            </a:r>
          </a:p>
          <a:p>
            <a:pPr lvl="2"/>
            <a:r>
              <a:rPr lang="en-US" sz="2400"/>
              <a:t>Cost Burdened: A household spending more than 30% of its gross income on housing (including rent/mortgage and utilities) is considered cost burdened. </a:t>
            </a:r>
          </a:p>
          <a:p>
            <a:pPr lvl="2"/>
            <a:r>
              <a:rPr lang="en-US" sz="2400"/>
              <a:t>Overcrowded: An overcrowded unit as one occupied by more than 1 person per room (excluding bathrooms and kitchens). Units with more than 1.5 persons per room are severely overcrowded. </a:t>
            </a:r>
          </a:p>
        </p:txBody>
      </p:sp>
    </p:spTree>
    <p:extLst>
      <p:ext uri="{BB962C8B-B14F-4D97-AF65-F5344CB8AC3E}">
        <p14:creationId xmlns:p14="http://schemas.microsoft.com/office/powerpoint/2010/main" val="2128462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6928F-563A-F595-B04C-44B0F7BCA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AD72257-26AB-2C9C-4F25-3474A5E05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Factors Considered in the 7</a:t>
            </a:r>
            <a:r>
              <a:rPr lang="en-US" baseline="30000"/>
              <a:t>th</a:t>
            </a:r>
            <a:r>
              <a:rPr lang="en-US"/>
              <a:t> Cycle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DF1ED31-77FE-6815-6050-368A73C66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804696"/>
            <a:ext cx="11277600" cy="4741863"/>
          </a:xfrm>
        </p:spPr>
        <p:txBody>
          <a:bodyPr/>
          <a:lstStyle/>
          <a:p>
            <a:r>
              <a:rPr lang="en-US" sz="3200"/>
              <a:t>Homelessness</a:t>
            </a:r>
          </a:p>
          <a:p>
            <a:pPr lvl="1"/>
            <a:r>
              <a:rPr lang="en-US" sz="2800"/>
              <a:t>HCD must identify housing needs for those experiencing homelessness and local governments must plan to meet those needs in their Housing Elements, potentially increasing the overall capacity</a:t>
            </a:r>
          </a:p>
          <a:p>
            <a:pPr lvl="1"/>
            <a:r>
              <a:rPr lang="en-US" sz="2800"/>
              <a:t>HCD must consult with SACOG for the homelessness data such as Point-in-Time (PIT) Counts or HMIS (Homeless Management Information System) numbers</a:t>
            </a:r>
          </a:p>
          <a:p>
            <a:r>
              <a:rPr lang="en-US" sz="3200"/>
              <a:t>Climate</a:t>
            </a:r>
          </a:p>
          <a:p>
            <a:pPr lvl="1"/>
            <a:r>
              <a:rPr lang="en-US" sz="2800"/>
              <a:t>Sea level rise, wildfire risk, and evacuation capacity considered</a:t>
            </a:r>
          </a:p>
        </p:txBody>
      </p:sp>
    </p:spTree>
    <p:extLst>
      <p:ext uri="{BB962C8B-B14F-4D97-AF65-F5344CB8AC3E}">
        <p14:creationId xmlns:p14="http://schemas.microsoft.com/office/powerpoint/2010/main" val="1330579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C7090-CFB7-4F4B-C2E2-E97C05FCB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40B6C22-A648-5606-43B2-907434DB7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53" y="0"/>
            <a:ext cx="10972800" cy="1010653"/>
          </a:xfrm>
        </p:spPr>
        <p:txBody>
          <a:bodyPr/>
          <a:lstStyle/>
          <a:p>
            <a:r>
              <a:rPr lang="en-US"/>
              <a:t>Process and Planning in the 7</a:t>
            </a:r>
            <a:r>
              <a:rPr lang="en-US" baseline="30000"/>
              <a:t>th</a:t>
            </a:r>
            <a:r>
              <a:rPr lang="en-US"/>
              <a:t> Cycle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7D483A-49B9-9EBC-CE98-D3378AC64F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221" y="745958"/>
            <a:ext cx="11911263" cy="5546558"/>
          </a:xfrm>
        </p:spPr>
        <p:txBody>
          <a:bodyPr lIns="0" tIns="65311" rIns="0" bIns="65311" anchor="t"/>
          <a:lstStyle/>
          <a:p>
            <a:r>
              <a:rPr lang="en-US" sz="3200"/>
              <a:t>Regional Coordination</a:t>
            </a:r>
          </a:p>
          <a:p>
            <a:pPr lvl="1"/>
            <a:r>
              <a:rPr lang="en-US" sz="2800"/>
              <a:t>RHNA allocation must “consider” SACOG’s Regional Transportation Plan</a:t>
            </a:r>
          </a:p>
          <a:p>
            <a:pPr lvl="1"/>
            <a:r>
              <a:rPr lang="en-US" sz="2800"/>
              <a:t>Subregion allocations must mirror proportional share from 6</a:t>
            </a:r>
            <a:r>
              <a:rPr lang="en-US" sz="2800" baseline="30000"/>
              <a:t>th</a:t>
            </a:r>
            <a:r>
              <a:rPr lang="en-US" sz="2800"/>
              <a:t> cycle</a:t>
            </a:r>
          </a:p>
          <a:p>
            <a:r>
              <a:rPr lang="en-US" sz="3200"/>
              <a:t>Timeline</a:t>
            </a:r>
          </a:p>
          <a:p>
            <a:pPr lvl="1"/>
            <a:r>
              <a:rPr lang="en-US" sz="2800">
                <a:latin typeface="Calibri Light"/>
                <a:ea typeface="Calibri Light"/>
                <a:cs typeface="Calibri Light"/>
              </a:rPr>
              <a:t>HCD must provide the regional housing needs determination 3 years before the Housing Element deadline. </a:t>
            </a:r>
            <a:r>
              <a:rPr lang="en-US" sz="2400" b="1">
                <a:latin typeface="Calibri Light"/>
                <a:ea typeface="Calibri Light"/>
                <a:cs typeface="Calibri Light"/>
              </a:rPr>
              <a:t>Housing Element period May 15, 2029 – May 15, 2037 </a:t>
            </a:r>
          </a:p>
          <a:p>
            <a:pPr lvl="2"/>
            <a:r>
              <a:rPr lang="en-US" sz="2400" b="1">
                <a:latin typeface="Calibri Light"/>
                <a:ea typeface="Calibri Light"/>
                <a:cs typeface="Calibri Light"/>
              </a:rPr>
              <a:t>Housing Element Due Date  May 15, 2029</a:t>
            </a:r>
            <a:endParaRPr lang="en-US"/>
          </a:p>
          <a:p>
            <a:pPr lvl="1"/>
            <a:r>
              <a:rPr lang="en-US" sz="2800"/>
              <a:t>HCD methodology and allocation review times reduced</a:t>
            </a:r>
          </a:p>
          <a:p>
            <a:pPr lvl="2"/>
            <a:r>
              <a:rPr lang="en-US" sz="2400">
                <a:latin typeface="Calibri Light"/>
                <a:ea typeface="Calibri Light"/>
                <a:cs typeface="Calibri Light"/>
              </a:rPr>
              <a:t>HCD has to review an adopted RHNA methodology in 45 days (previously 90 days)</a:t>
            </a:r>
          </a:p>
          <a:p>
            <a:pPr lvl="2"/>
            <a:r>
              <a:rPr lang="en-US" sz="2400">
                <a:latin typeface="Calibri Light"/>
                <a:ea typeface="Calibri Light"/>
                <a:cs typeface="Calibri Light"/>
              </a:rPr>
              <a:t>HCD has to determine if a final allocation plan is consistent in 15 days (previously 30 days)</a:t>
            </a:r>
          </a:p>
        </p:txBody>
      </p:sp>
    </p:spTree>
    <p:extLst>
      <p:ext uri="{BB962C8B-B14F-4D97-AF65-F5344CB8AC3E}">
        <p14:creationId xmlns:p14="http://schemas.microsoft.com/office/powerpoint/2010/main" val="2762450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2EF53-AD2B-5A04-00A5-3A5531C0F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3EFAF0-A154-938D-ACC4-E4B80480A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RHNA define affordability?</a:t>
            </a:r>
          </a:p>
        </p:txBody>
      </p:sp>
    </p:spTree>
    <p:extLst>
      <p:ext uri="{BB962C8B-B14F-4D97-AF65-F5344CB8AC3E}">
        <p14:creationId xmlns:p14="http://schemas.microsoft.com/office/powerpoint/2010/main" val="3656313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82371-85FA-EAA8-AA7E-66B3ED9BB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5088950-F370-1EC0-B651-4EC402619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RHNA Affordability and Density</a:t>
            </a:r>
          </a:p>
        </p:txBody>
      </p:sp>
      <p:pic>
        <p:nvPicPr>
          <p:cNvPr id="4" name="Picture 3" descr="AI generated image">
            <a:extLst>
              <a:ext uri="{FF2B5EF4-FFF2-40B4-BE49-F238E27FC236}">
                <a16:creationId xmlns:a16="http://schemas.microsoft.com/office/drawing/2014/main" id="{7F67A1ED-E80A-C290-38E3-266FCFBA8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03615"/>
            <a:ext cx="10972800" cy="504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09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FA67EA6-17B6-1FB2-080F-2AF90D5DF97C}"/>
              </a:ext>
            </a:extLst>
          </p:cNvPr>
          <p:cNvSpPr txBox="1">
            <a:spLocks/>
          </p:cNvSpPr>
          <p:nvPr/>
        </p:nvSpPr>
        <p:spPr>
          <a:xfrm>
            <a:off x="5548822" y="972544"/>
            <a:ext cx="5735955" cy="5079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10000"/>
              </a:lnSpc>
              <a:spcBef>
                <a:spcPts val="600"/>
              </a:spcBef>
              <a:buClr>
                <a:srgbClr val="00929F"/>
              </a:buClr>
              <a:buNone/>
            </a:pPr>
            <a:r>
              <a:rPr lang="en-US" sz="3200" b="1">
                <a:solidFill>
                  <a:schemeClr val="tx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Welcome and Introductions</a:t>
            </a:r>
          </a:p>
          <a:p>
            <a:pPr marL="0" indent="0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  <a:buNone/>
            </a:pPr>
            <a:r>
              <a:rPr lang="en-US" sz="2800" b="0" i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Today’s speakers</a:t>
            </a:r>
          </a:p>
          <a:p>
            <a:pPr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</a:pPr>
            <a:r>
              <a:rPr lang="en-US" sz="2800" b="0" i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Chelsea Lee, SACOG</a:t>
            </a:r>
          </a:p>
          <a:p>
            <a:pPr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Jennifer Gastelum, PlaceWorks</a:t>
            </a:r>
          </a:p>
          <a:p>
            <a:pPr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Matt Kowta, BAE</a:t>
            </a:r>
          </a:p>
          <a:p>
            <a:pPr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Chelsey Payne, Ascent</a:t>
            </a:r>
            <a:endParaRPr lang="en-US" sz="2800" b="0" i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71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1A77F-F59D-AA70-1B5C-C8691F9AD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F0647E-FD48-8A55-3F90-4DA68ED83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if jurisdictions can’t timely adopt their Housing Elements?</a:t>
            </a:r>
          </a:p>
        </p:txBody>
      </p:sp>
    </p:spTree>
    <p:extLst>
      <p:ext uri="{BB962C8B-B14F-4D97-AF65-F5344CB8AC3E}">
        <p14:creationId xmlns:p14="http://schemas.microsoft.com/office/powerpoint/2010/main" val="1260291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C98E9A0-B456-9E24-DE83-AA4851C70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Consequences of Non-Compliance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78899A-B8CE-5067-40D8-437755CCE3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Clr>
                <a:srgbClr val="17A5DE"/>
              </a:buClr>
            </a:pPr>
            <a:r>
              <a:rPr lang="en-US" sz="3200"/>
              <a:t>HCD enforcement actions	</a:t>
            </a:r>
          </a:p>
          <a:p>
            <a:pPr lvl="1"/>
            <a:r>
              <a:rPr lang="en-US" sz="2800"/>
              <a:t>Financial penalties</a:t>
            </a:r>
          </a:p>
          <a:p>
            <a:pPr lvl="1"/>
            <a:r>
              <a:rPr lang="en-US" sz="2800"/>
              <a:t>Suspension of local permitting authority</a:t>
            </a:r>
          </a:p>
          <a:p>
            <a:pPr lvl="1"/>
            <a:r>
              <a:rPr lang="en-US" sz="2800"/>
              <a:t>Acceleration of Housing Element update cycles (8 year to 4 year)</a:t>
            </a:r>
          </a:p>
          <a:p>
            <a:r>
              <a:rPr lang="en-US" sz="3200"/>
              <a:t>Loss of local zoning control </a:t>
            </a:r>
          </a:p>
          <a:p>
            <a:pPr lvl="1"/>
            <a:r>
              <a:rPr lang="en-US" sz="2800"/>
              <a:t>Mandatory rezoning with by-right approvals</a:t>
            </a:r>
          </a:p>
          <a:p>
            <a:pPr lvl="1"/>
            <a:r>
              <a:rPr lang="en-US" sz="2800"/>
              <a:t>“Builder’s Remedy” – developers may bypass zoning standards and build at higher densities</a:t>
            </a:r>
          </a:p>
          <a:p>
            <a:pPr>
              <a:buClr>
                <a:srgbClr val="17A5DE"/>
              </a:buClr>
            </a:pPr>
            <a:endParaRPr lang="en-US" sz="3200"/>
          </a:p>
          <a:p>
            <a:pPr marL="34290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27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6B314-94B8-7DC4-5608-C2E5B04C2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0BFB7-D20A-8874-0D43-8969D0ED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RHNA Project Updates</a:t>
            </a:r>
          </a:p>
        </p:txBody>
      </p:sp>
    </p:spTree>
    <p:extLst>
      <p:ext uri="{BB962C8B-B14F-4D97-AF65-F5344CB8AC3E}">
        <p14:creationId xmlns:p14="http://schemas.microsoft.com/office/powerpoint/2010/main" val="212874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 title="callout lines">
            <a:extLst>
              <a:ext uri="{FF2B5EF4-FFF2-40B4-BE49-F238E27FC236}">
                <a16:creationId xmlns:a16="http://schemas.microsoft.com/office/drawing/2014/main" id="{FD84DA95-F84F-7E42-58C1-EF4181C4CF71}"/>
              </a:ext>
            </a:extLst>
          </p:cNvPr>
          <p:cNvCxnSpPr>
            <a:cxnSpLocks/>
          </p:cNvCxnSpPr>
          <p:nvPr/>
        </p:nvCxnSpPr>
        <p:spPr>
          <a:xfrm>
            <a:off x="5709749" y="1816818"/>
            <a:ext cx="1719" cy="453772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Title">
            <a:extLst>
              <a:ext uri="{FF2B5EF4-FFF2-40B4-BE49-F238E27FC236}">
                <a16:creationId xmlns:a16="http://schemas.microsoft.com/office/drawing/2014/main" id="{82336B3C-0982-49C2-85B3-D4D69E43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27" y="317750"/>
            <a:ext cx="8828579" cy="1095486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b="1">
                <a:solidFill>
                  <a:srgbClr val="212D69"/>
                </a:solidFill>
                <a:latin typeface="Fira Sans Bold"/>
              </a:rPr>
              <a:t>Cycle 7 RHNA and Housing Element </a:t>
            </a:r>
            <a:br>
              <a:rPr lang="en-US" sz="2667" b="1">
                <a:latin typeface="Fira Sans Bold"/>
              </a:rPr>
            </a:br>
            <a:r>
              <a:rPr lang="en-US" sz="2667" b="1">
                <a:solidFill>
                  <a:srgbClr val="212D69"/>
                </a:solidFill>
                <a:latin typeface="Fira Sans Bold"/>
              </a:rPr>
              <a:t>Project Timeline</a:t>
            </a:r>
          </a:p>
        </p:txBody>
      </p:sp>
      <p:grpSp>
        <p:nvGrpSpPr>
          <p:cNvPr id="21" name="Group 20" descr="Year 1">
            <a:extLst>
              <a:ext uri="{FF2B5EF4-FFF2-40B4-BE49-F238E27FC236}">
                <a16:creationId xmlns:a16="http://schemas.microsoft.com/office/drawing/2014/main" id="{5D2F3933-9B72-4828-BCB7-541ECBDEFC11}"/>
              </a:ext>
            </a:extLst>
          </p:cNvPr>
          <p:cNvGrpSpPr/>
          <p:nvPr/>
        </p:nvGrpSpPr>
        <p:grpSpPr>
          <a:xfrm>
            <a:off x="904698" y="5778007"/>
            <a:ext cx="2815820" cy="1070048"/>
            <a:chOff x="904696" y="5778006"/>
            <a:chExt cx="2815819" cy="1070047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74AE39C1-CE7F-4294-BA9F-DE5050CFDD2F}"/>
                </a:ext>
              </a:extLst>
            </p:cNvPr>
            <p:cNvSpPr/>
            <p:nvPr/>
          </p:nvSpPr>
          <p:spPr>
            <a:xfrm>
              <a:off x="3004439" y="6037620"/>
              <a:ext cx="256014" cy="256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EC46266-F9A2-46D0-9AAB-09889D0F8267}"/>
                </a:ext>
              </a:extLst>
            </p:cNvPr>
            <p:cNvSpPr/>
            <p:nvPr/>
          </p:nvSpPr>
          <p:spPr>
            <a:xfrm>
              <a:off x="2346810" y="6037620"/>
              <a:ext cx="256014" cy="256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0488C51-8860-4A29-A9FF-840EEF3025C6}"/>
                </a:ext>
              </a:extLst>
            </p:cNvPr>
            <p:cNvSpPr/>
            <p:nvPr/>
          </p:nvSpPr>
          <p:spPr>
            <a:xfrm>
              <a:off x="1702547" y="6037620"/>
              <a:ext cx="256014" cy="256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816A943-3130-484E-97D1-6C7917F3DD30}"/>
                </a:ext>
              </a:extLst>
            </p:cNvPr>
            <p:cNvSpPr/>
            <p:nvPr/>
          </p:nvSpPr>
          <p:spPr>
            <a:xfrm>
              <a:off x="1056583" y="6037620"/>
              <a:ext cx="256014" cy="256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cxnSp>
          <p:nvCxnSpPr>
            <p:cNvPr id="36" name="Straight Connector 35" title="q lines">
              <a:extLst>
                <a:ext uri="{FF2B5EF4-FFF2-40B4-BE49-F238E27FC236}">
                  <a16:creationId xmlns:a16="http://schemas.microsoft.com/office/drawing/2014/main" id="{095D6F0B-DF34-40DB-AB6A-1DF127E26984}"/>
                </a:ext>
              </a:extLst>
            </p:cNvPr>
            <p:cNvCxnSpPr>
              <a:cxnSpLocks/>
            </p:cNvCxnSpPr>
            <p:nvPr/>
          </p:nvCxnSpPr>
          <p:spPr>
            <a:xfrm>
              <a:off x="2475056" y="5778006"/>
              <a:ext cx="0" cy="165471"/>
            </a:xfrm>
            <a:prstGeom prst="line">
              <a:avLst/>
            </a:prstGeom>
            <a:ln cmpd="sng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 title="q lines">
              <a:extLst>
                <a:ext uri="{FF2B5EF4-FFF2-40B4-BE49-F238E27FC236}">
                  <a16:creationId xmlns:a16="http://schemas.microsoft.com/office/drawing/2014/main" id="{4B8B0E64-F638-410E-B55B-23FF670F97FA}"/>
                </a:ext>
              </a:extLst>
            </p:cNvPr>
            <p:cNvCxnSpPr>
              <a:cxnSpLocks/>
            </p:cNvCxnSpPr>
            <p:nvPr/>
          </p:nvCxnSpPr>
          <p:spPr>
            <a:xfrm>
              <a:off x="3122338" y="5778006"/>
              <a:ext cx="0" cy="165471"/>
            </a:xfrm>
            <a:prstGeom prst="line">
              <a:avLst/>
            </a:prstGeom>
            <a:ln cmpd="sng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2BD778E6-D334-4389-B4C0-6C793B6E1E82}"/>
                </a:ext>
              </a:extLst>
            </p:cNvPr>
            <p:cNvSpPr txBox="1"/>
            <p:nvPr/>
          </p:nvSpPr>
          <p:spPr>
            <a:xfrm>
              <a:off x="904696" y="6612316"/>
              <a:ext cx="569010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/>
                  </a:solidFill>
                  <a:latin typeface="Trebuchet MS" panose="020B0603020202020204"/>
                </a:rPr>
                <a:t>2026</a:t>
              </a:r>
            </a:p>
          </p:txBody>
        </p:sp>
        <p:cxnSp>
          <p:nvCxnSpPr>
            <p:cNvPr id="118" name="Straight Connector 117" title="q lines">
              <a:extLst>
                <a:ext uri="{FF2B5EF4-FFF2-40B4-BE49-F238E27FC236}">
                  <a16:creationId xmlns:a16="http://schemas.microsoft.com/office/drawing/2014/main" id="{35C4D3D7-7424-4459-8D25-38F63FBA31EE}"/>
                </a:ext>
              </a:extLst>
            </p:cNvPr>
            <p:cNvCxnSpPr>
              <a:cxnSpLocks/>
            </p:cNvCxnSpPr>
            <p:nvPr/>
          </p:nvCxnSpPr>
          <p:spPr>
            <a:xfrm>
              <a:off x="1827774" y="5778006"/>
              <a:ext cx="0" cy="165471"/>
            </a:xfrm>
            <a:prstGeom prst="line">
              <a:avLst/>
            </a:prstGeom>
            <a:ln cmpd="sng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 title="Year Bar">
              <a:extLst>
                <a:ext uri="{FF2B5EF4-FFF2-40B4-BE49-F238E27FC236}">
                  <a16:creationId xmlns:a16="http://schemas.microsoft.com/office/drawing/2014/main" id="{64E02AE9-6B6C-4B9C-ABBB-1E374B6CA82E}"/>
                </a:ext>
              </a:extLst>
            </p:cNvPr>
            <p:cNvSpPr/>
            <p:nvPr/>
          </p:nvSpPr>
          <p:spPr>
            <a:xfrm>
              <a:off x="1147186" y="6381273"/>
              <a:ext cx="2573329" cy="164859"/>
            </a:xfrm>
            <a:prstGeom prst="roundRect">
              <a:avLst>
                <a:gd name="adj" fmla="val 50000"/>
              </a:avLst>
            </a:prstGeom>
            <a:solidFill>
              <a:srgbClr val="F99D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E8CE979-A9B5-418A-BC22-CF6E42776816}"/>
                </a:ext>
              </a:extLst>
            </p:cNvPr>
            <p:cNvSpPr txBox="1"/>
            <p:nvPr/>
          </p:nvSpPr>
          <p:spPr>
            <a:xfrm>
              <a:off x="10743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rebuchet MS" panose="020B0603020202020204"/>
                </a:rPr>
                <a:t>Q1</a:t>
              </a:r>
              <a:endParaRPr lang="en-US" sz="10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DF41A29-164B-42EC-9F68-19D2E3AEC527}"/>
                </a:ext>
              </a:extLst>
            </p:cNvPr>
            <p:cNvSpPr txBox="1"/>
            <p:nvPr/>
          </p:nvSpPr>
          <p:spPr>
            <a:xfrm>
              <a:off x="17218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rebuchet MS" panose="020B0603020202020204"/>
                </a:rPr>
                <a:t>Q2</a:t>
              </a:r>
              <a:endParaRPr lang="en-US" sz="10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162BA43-FD37-4686-8437-28F117A90A25}"/>
                </a:ext>
              </a:extLst>
            </p:cNvPr>
            <p:cNvSpPr txBox="1"/>
            <p:nvPr/>
          </p:nvSpPr>
          <p:spPr>
            <a:xfrm>
              <a:off x="23692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rebuchet MS" panose="020B0603020202020204"/>
                </a:rPr>
                <a:t>Q3</a:t>
              </a:r>
              <a:endParaRPr lang="en-US" sz="10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717FE78-5079-4505-AEB2-D90CAE956F0A}"/>
                </a:ext>
              </a:extLst>
            </p:cNvPr>
            <p:cNvSpPr txBox="1"/>
            <p:nvPr/>
          </p:nvSpPr>
          <p:spPr>
            <a:xfrm>
              <a:off x="30167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rebuchet MS" panose="020B0603020202020204"/>
                </a:rPr>
                <a:t>Q4</a:t>
              </a:r>
              <a:endParaRPr lang="en-US" sz="10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cxnSp>
          <p:nvCxnSpPr>
            <p:cNvPr id="114" name="Straight Connector 113" title="q lines">
              <a:extLst>
                <a:ext uri="{FF2B5EF4-FFF2-40B4-BE49-F238E27FC236}">
                  <a16:creationId xmlns:a16="http://schemas.microsoft.com/office/drawing/2014/main" id="{6016E7CE-6835-4BB0-AABB-1CAEE51E870C}"/>
                </a:ext>
              </a:extLst>
            </p:cNvPr>
            <p:cNvCxnSpPr>
              <a:cxnSpLocks/>
            </p:cNvCxnSpPr>
            <p:nvPr/>
          </p:nvCxnSpPr>
          <p:spPr>
            <a:xfrm>
              <a:off x="1180492" y="5778006"/>
              <a:ext cx="0" cy="165471"/>
            </a:xfrm>
            <a:prstGeom prst="line">
              <a:avLst/>
            </a:prstGeom>
            <a:ln cmpd="sng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6" name="Straight Connector 185" title="callout lines">
            <a:extLst>
              <a:ext uri="{FF2B5EF4-FFF2-40B4-BE49-F238E27FC236}">
                <a16:creationId xmlns:a16="http://schemas.microsoft.com/office/drawing/2014/main" id="{58C06FCD-B8D5-441F-8E12-DDC26E69D281}"/>
              </a:ext>
            </a:extLst>
          </p:cNvPr>
          <p:cNvCxnSpPr>
            <a:cxnSpLocks/>
          </p:cNvCxnSpPr>
          <p:nvPr/>
        </p:nvCxnSpPr>
        <p:spPr>
          <a:xfrm>
            <a:off x="2475033" y="4937762"/>
            <a:ext cx="0" cy="1005717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 title="Milestone">
            <a:extLst>
              <a:ext uri="{FF2B5EF4-FFF2-40B4-BE49-F238E27FC236}">
                <a16:creationId xmlns:a16="http://schemas.microsoft.com/office/drawing/2014/main" id="{6BE69F2F-25E5-4E14-9BE7-F81A1FB8E199}"/>
              </a:ext>
            </a:extLst>
          </p:cNvPr>
          <p:cNvGrpSpPr/>
          <p:nvPr/>
        </p:nvGrpSpPr>
        <p:grpSpPr>
          <a:xfrm>
            <a:off x="2357665" y="4027990"/>
            <a:ext cx="2317079" cy="824197"/>
            <a:chOff x="1063123" y="4027988"/>
            <a:chExt cx="2317078" cy="824197"/>
          </a:xfrm>
        </p:grpSpPr>
        <p:grpSp>
          <p:nvGrpSpPr>
            <p:cNvPr id="5" name="Group 4" title="Milestone Text">
              <a:extLst>
                <a:ext uri="{FF2B5EF4-FFF2-40B4-BE49-F238E27FC236}">
                  <a16:creationId xmlns:a16="http://schemas.microsoft.com/office/drawing/2014/main" id="{115A178B-57C4-4B9D-B684-21A92431913E}"/>
                </a:ext>
              </a:extLst>
            </p:cNvPr>
            <p:cNvGrpSpPr/>
            <p:nvPr/>
          </p:nvGrpSpPr>
          <p:grpSpPr>
            <a:xfrm>
              <a:off x="1078799" y="4027988"/>
              <a:ext cx="2301402" cy="727511"/>
              <a:chOff x="1510892" y="3741332"/>
              <a:chExt cx="2301402" cy="727511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DD2C9D1-5E8D-4ED2-989C-330D6753B965}"/>
                  </a:ext>
                </a:extLst>
              </p:cNvPr>
              <p:cNvSpPr txBox="1"/>
              <p:nvPr/>
            </p:nvSpPr>
            <p:spPr>
              <a:xfrm>
                <a:off x="1510892" y="3741332"/>
                <a:ext cx="2301402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r>
                  <a:rPr lang="en-US" sz="1600" b="1">
                    <a:solidFill>
                      <a:srgbClr val="212D69"/>
                    </a:solidFill>
                    <a:latin typeface="Trebuchet MS" panose="020B0603020202020204"/>
                  </a:rPr>
                  <a:t>TAC</a:t>
                </a:r>
              </a:p>
              <a:p>
                <a:pPr defTabSz="914377">
                  <a:defRPr/>
                </a:pPr>
                <a:r>
                  <a:rPr lang="en-US" sz="1600" b="1">
                    <a:solidFill>
                      <a:srgbClr val="212D69"/>
                    </a:solidFill>
                    <a:latin typeface="Trebuchet MS" panose="020B0603020202020204"/>
                  </a:rPr>
                  <a:t>Meetings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6E6E519-8D5B-4E7C-9E35-2BB710F5C3A8}"/>
                  </a:ext>
                </a:extLst>
              </p:cNvPr>
              <p:cNvSpPr txBox="1"/>
              <p:nvPr/>
            </p:nvSpPr>
            <p:spPr>
              <a:xfrm>
                <a:off x="1510893" y="4233106"/>
                <a:ext cx="1294781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r>
                  <a:rPr lang="en-US" sz="1100">
                    <a:solidFill>
                      <a:prstClr val="black"/>
                    </a:solidFill>
                    <a:latin typeface="Trebuchet MS" panose="020B0603020202020204"/>
                  </a:rPr>
                  <a:t>Summer 2026</a:t>
                </a:r>
              </a:p>
            </p:txBody>
          </p:sp>
        </p:grpSp>
        <p:sp>
          <p:nvSpPr>
            <p:cNvPr id="113" name="Rectangle: Rounded Corners 112" title="Milestone Graphic">
              <a:extLst>
                <a:ext uri="{FF2B5EF4-FFF2-40B4-BE49-F238E27FC236}">
                  <a16:creationId xmlns:a16="http://schemas.microsoft.com/office/drawing/2014/main" id="{3BC77ADA-7AD2-4DFC-9408-57E93582FC52}"/>
                </a:ext>
              </a:extLst>
            </p:cNvPr>
            <p:cNvSpPr/>
            <p:nvPr/>
          </p:nvSpPr>
          <p:spPr>
            <a:xfrm>
              <a:off x="1063123" y="4701065"/>
              <a:ext cx="1828800" cy="151120"/>
            </a:xfrm>
            <a:prstGeom prst="roundRect">
              <a:avLst>
                <a:gd name="adj" fmla="val 50000"/>
              </a:avLst>
            </a:prstGeom>
            <a:solidFill>
              <a:srgbClr val="F99D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>
                    <a:lumMod val="85000"/>
                  </a:prstClr>
                </a:solidFill>
                <a:latin typeface="Trebuchet MS" panose="020B0603020202020204"/>
              </a:endParaRPr>
            </a:p>
          </p:txBody>
        </p:sp>
      </p:grpSp>
      <p:grpSp>
        <p:nvGrpSpPr>
          <p:cNvPr id="22" name="Group 21" descr="Year 2">
            <a:extLst>
              <a:ext uri="{FF2B5EF4-FFF2-40B4-BE49-F238E27FC236}">
                <a16:creationId xmlns:a16="http://schemas.microsoft.com/office/drawing/2014/main" id="{B77D3ADC-4691-423D-B968-599D539C51C4}"/>
              </a:ext>
            </a:extLst>
          </p:cNvPr>
          <p:cNvGrpSpPr/>
          <p:nvPr/>
        </p:nvGrpSpPr>
        <p:grpSpPr>
          <a:xfrm>
            <a:off x="3495592" y="5778007"/>
            <a:ext cx="2828816" cy="1072236"/>
            <a:chOff x="3495592" y="5778006"/>
            <a:chExt cx="2828816" cy="1072235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DDADAC53-FEC9-400E-B7FC-72F25EF0FE21}"/>
                </a:ext>
              </a:extLst>
            </p:cNvPr>
            <p:cNvSpPr/>
            <p:nvPr/>
          </p:nvSpPr>
          <p:spPr>
            <a:xfrm>
              <a:off x="5585704" y="6037620"/>
              <a:ext cx="256014" cy="256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EC0BAC80-DECA-4286-9763-E1B32B824792}"/>
                </a:ext>
              </a:extLst>
            </p:cNvPr>
            <p:cNvSpPr/>
            <p:nvPr/>
          </p:nvSpPr>
          <p:spPr>
            <a:xfrm>
              <a:off x="4936679" y="6037620"/>
              <a:ext cx="256014" cy="256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83C4B4F8-27D7-41DD-896D-A1B91FF462FD}"/>
                </a:ext>
              </a:extLst>
            </p:cNvPr>
            <p:cNvSpPr/>
            <p:nvPr/>
          </p:nvSpPr>
          <p:spPr>
            <a:xfrm>
              <a:off x="4300157" y="6037620"/>
              <a:ext cx="256014" cy="256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AE29C92D-0A5A-405A-B0B6-9115A90C3CB7}"/>
                </a:ext>
              </a:extLst>
            </p:cNvPr>
            <p:cNvSpPr/>
            <p:nvPr/>
          </p:nvSpPr>
          <p:spPr>
            <a:xfrm>
              <a:off x="3642967" y="6037620"/>
              <a:ext cx="256014" cy="256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cxnSp>
          <p:nvCxnSpPr>
            <p:cNvPr id="39" name="Straight Connector 38" title="q lines">
              <a:extLst>
                <a:ext uri="{FF2B5EF4-FFF2-40B4-BE49-F238E27FC236}">
                  <a16:creationId xmlns:a16="http://schemas.microsoft.com/office/drawing/2014/main" id="{8CEE23F6-603B-4DB5-A968-8F086AA2AF53}"/>
                </a:ext>
              </a:extLst>
            </p:cNvPr>
            <p:cNvCxnSpPr>
              <a:cxnSpLocks/>
            </p:cNvCxnSpPr>
            <p:nvPr/>
          </p:nvCxnSpPr>
          <p:spPr>
            <a:xfrm>
              <a:off x="4416902" y="5778006"/>
              <a:ext cx="0" cy="165471"/>
            </a:xfrm>
            <a:prstGeom prst="line">
              <a:avLst/>
            </a:prstGeom>
            <a:ln cmpd="sng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 title="q lines">
              <a:extLst>
                <a:ext uri="{FF2B5EF4-FFF2-40B4-BE49-F238E27FC236}">
                  <a16:creationId xmlns:a16="http://schemas.microsoft.com/office/drawing/2014/main" id="{B0EC7A32-A13D-40FD-8FCB-9A2616556D19}"/>
                </a:ext>
              </a:extLst>
            </p:cNvPr>
            <p:cNvCxnSpPr>
              <a:cxnSpLocks/>
            </p:cNvCxnSpPr>
            <p:nvPr/>
          </p:nvCxnSpPr>
          <p:spPr>
            <a:xfrm>
              <a:off x="5064184" y="5778006"/>
              <a:ext cx="0" cy="165471"/>
            </a:xfrm>
            <a:prstGeom prst="line">
              <a:avLst/>
            </a:prstGeom>
            <a:ln cmpd="sng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 title="q lines">
              <a:extLst>
                <a:ext uri="{FF2B5EF4-FFF2-40B4-BE49-F238E27FC236}">
                  <a16:creationId xmlns:a16="http://schemas.microsoft.com/office/drawing/2014/main" id="{662638A0-3098-431F-BE5E-612EF4623E02}"/>
                </a:ext>
              </a:extLst>
            </p:cNvPr>
            <p:cNvCxnSpPr>
              <a:cxnSpLocks/>
            </p:cNvCxnSpPr>
            <p:nvPr/>
          </p:nvCxnSpPr>
          <p:spPr>
            <a:xfrm>
              <a:off x="5711466" y="5778006"/>
              <a:ext cx="0" cy="165471"/>
            </a:xfrm>
            <a:prstGeom prst="line">
              <a:avLst/>
            </a:prstGeom>
            <a:ln cmpd="sng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E24B3E5-9E8A-4B3A-ADB6-4481250B3F2A}"/>
                </a:ext>
              </a:extLst>
            </p:cNvPr>
            <p:cNvSpPr txBox="1"/>
            <p:nvPr/>
          </p:nvSpPr>
          <p:spPr>
            <a:xfrm>
              <a:off x="3495592" y="6614504"/>
              <a:ext cx="569010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/>
                  </a:solidFill>
                  <a:latin typeface="Trebuchet MS" panose="020B0603020202020204"/>
                </a:rPr>
                <a:t>2027</a:t>
              </a:r>
            </a:p>
          </p:txBody>
        </p:sp>
        <p:sp>
          <p:nvSpPr>
            <p:cNvPr id="189" name="Rectangle: Rounded Corners 188" title="Year Bar">
              <a:extLst>
                <a:ext uri="{FF2B5EF4-FFF2-40B4-BE49-F238E27FC236}">
                  <a16:creationId xmlns:a16="http://schemas.microsoft.com/office/drawing/2014/main" id="{4216F653-445A-48AE-9E7F-2BCB19F1649E}"/>
                </a:ext>
              </a:extLst>
            </p:cNvPr>
            <p:cNvSpPr/>
            <p:nvPr/>
          </p:nvSpPr>
          <p:spPr>
            <a:xfrm>
              <a:off x="3751079" y="6381864"/>
              <a:ext cx="2573329" cy="164859"/>
            </a:xfrm>
            <a:prstGeom prst="roundRect">
              <a:avLst>
                <a:gd name="adj" fmla="val 50000"/>
              </a:avLst>
            </a:prstGeom>
            <a:solidFill>
              <a:srgbClr val="B4D8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16E8E00-CDAC-4884-B354-EEC46B99951A}"/>
                </a:ext>
              </a:extLst>
            </p:cNvPr>
            <p:cNvSpPr txBox="1"/>
            <p:nvPr/>
          </p:nvSpPr>
          <p:spPr>
            <a:xfrm>
              <a:off x="36641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rebuchet MS" panose="020B0603020202020204"/>
                </a:rPr>
                <a:t>Q1</a:t>
              </a:r>
              <a:endParaRPr lang="en-US" sz="10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9123C15-08DD-4459-98C8-FB1D88A48434}"/>
                </a:ext>
              </a:extLst>
            </p:cNvPr>
            <p:cNvSpPr txBox="1"/>
            <p:nvPr/>
          </p:nvSpPr>
          <p:spPr>
            <a:xfrm>
              <a:off x="43116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rebuchet MS" panose="020B0603020202020204"/>
                </a:rPr>
                <a:t>Q2</a:t>
              </a:r>
              <a:endParaRPr lang="en-US" sz="10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02C22D6-E9B8-49C2-813B-3220EF5976F5}"/>
                </a:ext>
              </a:extLst>
            </p:cNvPr>
            <p:cNvSpPr txBox="1"/>
            <p:nvPr/>
          </p:nvSpPr>
          <p:spPr>
            <a:xfrm>
              <a:off x="49590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rebuchet MS" panose="020B0603020202020204"/>
                </a:rPr>
                <a:t>Q3</a:t>
              </a:r>
              <a:endParaRPr lang="en-US" sz="10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1DFD606-8479-465C-B5A5-ACC2FD6A05AD}"/>
                </a:ext>
              </a:extLst>
            </p:cNvPr>
            <p:cNvSpPr txBox="1"/>
            <p:nvPr/>
          </p:nvSpPr>
          <p:spPr>
            <a:xfrm>
              <a:off x="56065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rebuchet MS" panose="020B0603020202020204"/>
                </a:rPr>
                <a:t>Q4</a:t>
              </a:r>
              <a:endParaRPr lang="en-US" sz="10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cxnSp>
          <p:nvCxnSpPr>
            <p:cNvPr id="115" name="Straight Connector 114" title="q lines">
              <a:extLst>
                <a:ext uri="{FF2B5EF4-FFF2-40B4-BE49-F238E27FC236}">
                  <a16:creationId xmlns:a16="http://schemas.microsoft.com/office/drawing/2014/main" id="{5C8E95F6-C78E-4027-9F74-5B2D4ABF6B49}"/>
                </a:ext>
              </a:extLst>
            </p:cNvPr>
            <p:cNvCxnSpPr>
              <a:cxnSpLocks/>
            </p:cNvCxnSpPr>
            <p:nvPr/>
          </p:nvCxnSpPr>
          <p:spPr>
            <a:xfrm>
              <a:off x="3769620" y="5778006"/>
              <a:ext cx="0" cy="165471"/>
            </a:xfrm>
            <a:prstGeom prst="line">
              <a:avLst/>
            </a:prstGeom>
            <a:ln cmpd="sng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4" name="Straight Connector 153" title="callout lines">
            <a:extLst>
              <a:ext uri="{FF2B5EF4-FFF2-40B4-BE49-F238E27FC236}">
                <a16:creationId xmlns:a16="http://schemas.microsoft.com/office/drawing/2014/main" id="{BDE716C9-4F7D-4C14-9DD7-E104B8688070}"/>
              </a:ext>
            </a:extLst>
          </p:cNvPr>
          <p:cNvCxnSpPr>
            <a:cxnSpLocks/>
          </p:cNvCxnSpPr>
          <p:nvPr/>
        </p:nvCxnSpPr>
        <p:spPr>
          <a:xfrm>
            <a:off x="4418619" y="4560093"/>
            <a:ext cx="0" cy="1383384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 title="Milestone">
            <a:extLst>
              <a:ext uri="{FF2B5EF4-FFF2-40B4-BE49-F238E27FC236}">
                <a16:creationId xmlns:a16="http://schemas.microsoft.com/office/drawing/2014/main" id="{0C0EC973-1339-40A2-8A48-7E952A86C663}"/>
              </a:ext>
            </a:extLst>
          </p:cNvPr>
          <p:cNvGrpSpPr/>
          <p:nvPr/>
        </p:nvGrpSpPr>
        <p:grpSpPr>
          <a:xfrm>
            <a:off x="4299590" y="3206521"/>
            <a:ext cx="2553273" cy="1283836"/>
            <a:chOff x="3672866" y="3527808"/>
            <a:chExt cx="2553273" cy="962524"/>
          </a:xfrm>
        </p:grpSpPr>
        <p:grpSp>
          <p:nvGrpSpPr>
            <p:cNvPr id="120" name="Group 119" title="Milestone Text">
              <a:extLst>
                <a:ext uri="{FF2B5EF4-FFF2-40B4-BE49-F238E27FC236}">
                  <a16:creationId xmlns:a16="http://schemas.microsoft.com/office/drawing/2014/main" id="{B15CF98A-C041-4C54-83E0-D6B1A0165558}"/>
                </a:ext>
              </a:extLst>
            </p:cNvPr>
            <p:cNvGrpSpPr/>
            <p:nvPr/>
          </p:nvGrpSpPr>
          <p:grpSpPr>
            <a:xfrm>
              <a:off x="3674981" y="3527808"/>
              <a:ext cx="2551158" cy="848271"/>
              <a:chOff x="2110554" y="2041417"/>
              <a:chExt cx="2551158" cy="848271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64C8657-37CD-432B-AD71-7255D32855F5}"/>
                  </a:ext>
                </a:extLst>
              </p:cNvPr>
              <p:cNvSpPr txBox="1"/>
              <p:nvPr/>
            </p:nvSpPr>
            <p:spPr>
              <a:xfrm>
                <a:off x="2110554" y="2041417"/>
                <a:ext cx="2551158" cy="5537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r>
                  <a:rPr lang="en-US" sz="1600" b="1">
                    <a:solidFill>
                      <a:srgbClr val="212D69"/>
                    </a:solidFill>
                    <a:latin typeface="Trebuchet MS" panose="020B0603020202020204"/>
                  </a:rPr>
                  <a:t>Release RHNA</a:t>
                </a:r>
              </a:p>
              <a:p>
                <a:pPr defTabSz="914377">
                  <a:defRPr/>
                </a:pPr>
                <a:r>
                  <a:rPr lang="en-US" sz="1600" b="1">
                    <a:solidFill>
                      <a:srgbClr val="212D69"/>
                    </a:solidFill>
                    <a:latin typeface="Trebuchet MS" panose="020B0603020202020204"/>
                  </a:rPr>
                  <a:t>Methodology</a:t>
                </a:r>
              </a:p>
              <a:p>
                <a:pPr defTabSz="914377">
                  <a:defRPr/>
                </a:pPr>
                <a:r>
                  <a:rPr lang="en-US" sz="1600" b="1">
                    <a:solidFill>
                      <a:srgbClr val="212D69"/>
                    </a:solidFill>
                    <a:latin typeface="Trebuchet MS" panose="020B0603020202020204"/>
                  </a:rPr>
                  <a:t>Menu Options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0207607D-0B96-4C68-979E-099560520B82}"/>
                  </a:ext>
                </a:extLst>
              </p:cNvPr>
              <p:cNvSpPr txBox="1"/>
              <p:nvPr/>
            </p:nvSpPr>
            <p:spPr>
              <a:xfrm>
                <a:off x="2110556" y="2653951"/>
                <a:ext cx="1294781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r>
                  <a:rPr lang="en-US" sz="1100">
                    <a:solidFill>
                      <a:prstClr val="black"/>
                    </a:solidFill>
                    <a:latin typeface="Trebuchet MS" panose="020B0603020202020204"/>
                  </a:rPr>
                  <a:t>May – July 2027</a:t>
                </a:r>
              </a:p>
            </p:txBody>
          </p:sp>
        </p:grpSp>
        <p:sp>
          <p:nvSpPr>
            <p:cNvPr id="139" name="Rectangle: Rounded Corners 138" title="Milestone Graphic">
              <a:extLst>
                <a:ext uri="{FF2B5EF4-FFF2-40B4-BE49-F238E27FC236}">
                  <a16:creationId xmlns:a16="http://schemas.microsoft.com/office/drawing/2014/main" id="{96CB11CB-601A-42B3-A020-CB1A4A10F2CD}"/>
                </a:ext>
              </a:extLst>
            </p:cNvPr>
            <p:cNvSpPr/>
            <p:nvPr/>
          </p:nvSpPr>
          <p:spPr>
            <a:xfrm>
              <a:off x="3672866" y="4337943"/>
              <a:ext cx="764596" cy="152389"/>
            </a:xfrm>
            <a:prstGeom prst="roundRect">
              <a:avLst>
                <a:gd name="adj" fmla="val 50000"/>
              </a:avLst>
            </a:prstGeom>
            <a:solidFill>
              <a:srgbClr val="B4D8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>
                    <a:lumMod val="85000"/>
                  </a:prstClr>
                </a:solidFill>
                <a:latin typeface="Trebuchet MS" panose="020B0603020202020204"/>
              </a:endParaRPr>
            </a:p>
          </p:txBody>
        </p:sp>
      </p:grpSp>
      <p:grpSp>
        <p:nvGrpSpPr>
          <p:cNvPr id="23" name="Group 22" descr="Year 3&#10;">
            <a:extLst>
              <a:ext uri="{FF2B5EF4-FFF2-40B4-BE49-F238E27FC236}">
                <a16:creationId xmlns:a16="http://schemas.microsoft.com/office/drawing/2014/main" id="{CEE15DC0-A896-4EAF-85E8-9DC9DB979B84}"/>
              </a:ext>
            </a:extLst>
          </p:cNvPr>
          <p:cNvGrpSpPr/>
          <p:nvPr/>
        </p:nvGrpSpPr>
        <p:grpSpPr>
          <a:xfrm>
            <a:off x="6076127" y="5767847"/>
            <a:ext cx="2852176" cy="1071556"/>
            <a:chOff x="6076126" y="5778006"/>
            <a:chExt cx="2852176" cy="1071556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CD235FFC-6A0E-47AF-AC8F-20677EB444FC}"/>
                </a:ext>
              </a:extLst>
            </p:cNvPr>
            <p:cNvSpPr/>
            <p:nvPr/>
          </p:nvSpPr>
          <p:spPr>
            <a:xfrm>
              <a:off x="8186738" y="6037620"/>
              <a:ext cx="256014" cy="256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D7F66751-5B2A-464C-A0AD-37B9D94CCC55}"/>
                </a:ext>
              </a:extLst>
            </p:cNvPr>
            <p:cNvSpPr/>
            <p:nvPr/>
          </p:nvSpPr>
          <p:spPr>
            <a:xfrm>
              <a:off x="7533921" y="6037620"/>
              <a:ext cx="256014" cy="256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2BB6040F-EB4E-4310-BF98-25F47485E087}"/>
                </a:ext>
              </a:extLst>
            </p:cNvPr>
            <p:cNvSpPr/>
            <p:nvPr/>
          </p:nvSpPr>
          <p:spPr>
            <a:xfrm>
              <a:off x="6882642" y="6037620"/>
              <a:ext cx="256014" cy="256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CBAEC703-69EC-45A2-BB54-7EAC7D4E5E9C}"/>
                </a:ext>
              </a:extLst>
            </p:cNvPr>
            <p:cNvSpPr/>
            <p:nvPr/>
          </p:nvSpPr>
          <p:spPr>
            <a:xfrm>
              <a:off x="6231556" y="6037620"/>
              <a:ext cx="256014" cy="256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cxnSp>
          <p:nvCxnSpPr>
            <p:cNvPr id="53" name="Straight Connector 52" title="q lines">
              <a:extLst>
                <a:ext uri="{FF2B5EF4-FFF2-40B4-BE49-F238E27FC236}">
                  <a16:creationId xmlns:a16="http://schemas.microsoft.com/office/drawing/2014/main" id="{1B503BE8-868F-4660-8AFA-BE353AB48B68}"/>
                </a:ext>
              </a:extLst>
            </p:cNvPr>
            <p:cNvCxnSpPr>
              <a:cxnSpLocks/>
            </p:cNvCxnSpPr>
            <p:nvPr/>
          </p:nvCxnSpPr>
          <p:spPr>
            <a:xfrm>
              <a:off x="8300594" y="5778006"/>
              <a:ext cx="0" cy="165471"/>
            </a:xfrm>
            <a:prstGeom prst="line">
              <a:avLst/>
            </a:prstGeom>
            <a:ln cmpd="sng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3984115C-22F4-41EB-BF04-E71D3503F2B5}"/>
                </a:ext>
              </a:extLst>
            </p:cNvPr>
            <p:cNvSpPr txBox="1"/>
            <p:nvPr/>
          </p:nvSpPr>
          <p:spPr>
            <a:xfrm>
              <a:off x="6076126" y="6613825"/>
              <a:ext cx="569010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/>
                  </a:solidFill>
                  <a:latin typeface="Trebuchet MS" panose="020B0603020202020204"/>
                </a:rPr>
                <a:t>2028</a:t>
              </a:r>
            </a:p>
          </p:txBody>
        </p:sp>
        <p:cxnSp>
          <p:nvCxnSpPr>
            <p:cNvPr id="156" name="Straight Connector 155" title="q lines">
              <a:extLst>
                <a:ext uri="{FF2B5EF4-FFF2-40B4-BE49-F238E27FC236}">
                  <a16:creationId xmlns:a16="http://schemas.microsoft.com/office/drawing/2014/main" id="{AB0F6D18-7A1E-4D91-B120-E2079E0DA1A7}"/>
                </a:ext>
              </a:extLst>
            </p:cNvPr>
            <p:cNvCxnSpPr>
              <a:cxnSpLocks/>
            </p:cNvCxnSpPr>
            <p:nvPr/>
          </p:nvCxnSpPr>
          <p:spPr>
            <a:xfrm>
              <a:off x="7006030" y="5778006"/>
              <a:ext cx="0" cy="165471"/>
            </a:xfrm>
            <a:prstGeom prst="line">
              <a:avLst/>
            </a:prstGeom>
            <a:ln cmpd="sng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Rectangle: Rounded Corners 189" title="Year Bar">
              <a:extLst>
                <a:ext uri="{FF2B5EF4-FFF2-40B4-BE49-F238E27FC236}">
                  <a16:creationId xmlns:a16="http://schemas.microsoft.com/office/drawing/2014/main" id="{A39C3188-7311-466A-8363-02881CE1722D}"/>
                </a:ext>
              </a:extLst>
            </p:cNvPr>
            <p:cNvSpPr/>
            <p:nvPr/>
          </p:nvSpPr>
          <p:spPr>
            <a:xfrm>
              <a:off x="6354973" y="6375207"/>
              <a:ext cx="2573329" cy="164859"/>
            </a:xfrm>
            <a:prstGeom prst="roundRect">
              <a:avLst>
                <a:gd name="adj" fmla="val 50000"/>
              </a:avLst>
            </a:prstGeom>
            <a:solidFill>
              <a:srgbClr val="17A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6EAD50A-0933-4C9C-95E6-08A076B32041}"/>
                </a:ext>
              </a:extLst>
            </p:cNvPr>
            <p:cNvSpPr txBox="1"/>
            <p:nvPr/>
          </p:nvSpPr>
          <p:spPr>
            <a:xfrm>
              <a:off x="62539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rebuchet MS" panose="020B0603020202020204"/>
                </a:rPr>
                <a:t>Q1</a:t>
              </a:r>
              <a:endParaRPr lang="en-US" sz="10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A5CBF37-8585-4DC5-9107-7C048ACE4F6B}"/>
                </a:ext>
              </a:extLst>
            </p:cNvPr>
            <p:cNvSpPr txBox="1"/>
            <p:nvPr/>
          </p:nvSpPr>
          <p:spPr>
            <a:xfrm>
              <a:off x="69014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rebuchet MS" panose="020B0603020202020204"/>
                </a:rPr>
                <a:t>Q2</a:t>
              </a:r>
              <a:endParaRPr lang="en-US" sz="10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B2A0732-77CE-4CCD-9584-C8A3BD068222}"/>
                </a:ext>
              </a:extLst>
            </p:cNvPr>
            <p:cNvSpPr txBox="1"/>
            <p:nvPr/>
          </p:nvSpPr>
          <p:spPr>
            <a:xfrm>
              <a:off x="75488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rebuchet MS" panose="020B0603020202020204"/>
                </a:rPr>
                <a:t>Q3</a:t>
              </a:r>
              <a:endParaRPr lang="en-US" sz="10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56C61BF-4889-44FB-9251-6B314A0F79CE}"/>
                </a:ext>
              </a:extLst>
            </p:cNvPr>
            <p:cNvSpPr txBox="1"/>
            <p:nvPr/>
          </p:nvSpPr>
          <p:spPr>
            <a:xfrm>
              <a:off x="81963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rebuchet MS" panose="020B0603020202020204"/>
                </a:rPr>
                <a:t>Q4</a:t>
              </a:r>
              <a:endParaRPr lang="en-US" sz="10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cxnSp>
          <p:nvCxnSpPr>
            <p:cNvPr id="116" name="Straight Connector 115" title="q lines">
              <a:extLst>
                <a:ext uri="{FF2B5EF4-FFF2-40B4-BE49-F238E27FC236}">
                  <a16:creationId xmlns:a16="http://schemas.microsoft.com/office/drawing/2014/main" id="{4DA2396D-B4BC-4F88-8123-D131FA8D902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748" y="5778006"/>
              <a:ext cx="0" cy="165471"/>
            </a:xfrm>
            <a:prstGeom prst="line">
              <a:avLst/>
            </a:prstGeom>
            <a:ln cmpd="sng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 title="q lines">
              <a:extLst>
                <a:ext uri="{FF2B5EF4-FFF2-40B4-BE49-F238E27FC236}">
                  <a16:creationId xmlns:a16="http://schemas.microsoft.com/office/drawing/2014/main" id="{9BE12822-D1FA-4F04-BA60-04815B2B1B4D}"/>
                </a:ext>
              </a:extLst>
            </p:cNvPr>
            <p:cNvCxnSpPr>
              <a:cxnSpLocks/>
            </p:cNvCxnSpPr>
            <p:nvPr/>
          </p:nvCxnSpPr>
          <p:spPr>
            <a:xfrm>
              <a:off x="7653312" y="5778006"/>
              <a:ext cx="0" cy="165471"/>
            </a:xfrm>
            <a:prstGeom prst="line">
              <a:avLst/>
            </a:prstGeom>
            <a:ln cmpd="sng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 title="callout lines">
            <a:extLst>
              <a:ext uri="{FF2B5EF4-FFF2-40B4-BE49-F238E27FC236}">
                <a16:creationId xmlns:a16="http://schemas.microsoft.com/office/drawing/2014/main" id="{975C6F4D-FEC6-41F0-80BD-1FBB84859CE0}"/>
              </a:ext>
            </a:extLst>
          </p:cNvPr>
          <p:cNvCxnSpPr>
            <a:cxnSpLocks/>
          </p:cNvCxnSpPr>
          <p:nvPr/>
        </p:nvCxnSpPr>
        <p:spPr>
          <a:xfrm>
            <a:off x="5723561" y="3969668"/>
            <a:ext cx="0" cy="1973811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 title="Milestone">
            <a:extLst>
              <a:ext uri="{FF2B5EF4-FFF2-40B4-BE49-F238E27FC236}">
                <a16:creationId xmlns:a16="http://schemas.microsoft.com/office/drawing/2014/main" id="{4ACC178D-DE1C-476D-BD2B-DDD03D3DC824}"/>
              </a:ext>
            </a:extLst>
          </p:cNvPr>
          <p:cNvGrpSpPr/>
          <p:nvPr/>
        </p:nvGrpSpPr>
        <p:grpSpPr>
          <a:xfrm>
            <a:off x="5609799" y="2307974"/>
            <a:ext cx="3338077" cy="879895"/>
            <a:chOff x="6257080" y="3067900"/>
            <a:chExt cx="3338077" cy="879894"/>
          </a:xfrm>
        </p:grpSpPr>
        <p:grpSp>
          <p:nvGrpSpPr>
            <p:cNvPr id="135" name="Group 134" title="Milestone Text">
              <a:extLst>
                <a:ext uri="{FF2B5EF4-FFF2-40B4-BE49-F238E27FC236}">
                  <a16:creationId xmlns:a16="http://schemas.microsoft.com/office/drawing/2014/main" id="{9C021FC8-E21C-449A-BF58-8B0A19ABB84F}"/>
                </a:ext>
              </a:extLst>
            </p:cNvPr>
            <p:cNvGrpSpPr/>
            <p:nvPr/>
          </p:nvGrpSpPr>
          <p:grpSpPr>
            <a:xfrm>
              <a:off x="6280626" y="3067900"/>
              <a:ext cx="3314531" cy="748059"/>
              <a:chOff x="2110554" y="2121081"/>
              <a:chExt cx="3314531" cy="748059"/>
            </a:xfrm>
          </p:grpSpPr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80DC6BE6-5DF7-410B-BE5E-F673AF7AE5AE}"/>
                  </a:ext>
                </a:extLst>
              </p:cNvPr>
              <p:cNvSpPr txBox="1"/>
              <p:nvPr/>
            </p:nvSpPr>
            <p:spPr>
              <a:xfrm>
                <a:off x="2110554" y="2121081"/>
                <a:ext cx="3314531" cy="4924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r>
                  <a:rPr lang="en-US" sz="1600" b="1">
                    <a:solidFill>
                      <a:srgbClr val="212D69"/>
                    </a:solidFill>
                    <a:latin typeface="Trebuchet MS" panose="020B0603020202020204"/>
                  </a:rPr>
                  <a:t>Board Adopts Final</a:t>
                </a:r>
              </a:p>
              <a:p>
                <a:pPr defTabSz="914377">
                  <a:defRPr/>
                </a:pPr>
                <a:r>
                  <a:rPr lang="en-US" sz="1600" b="1">
                    <a:solidFill>
                      <a:srgbClr val="212D69"/>
                    </a:solidFill>
                    <a:latin typeface="Trebuchet MS" panose="020B0603020202020204"/>
                  </a:rPr>
                  <a:t>RHNA Plan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0F387823-885E-4A41-A4D0-57E943BD93E7}"/>
                  </a:ext>
                </a:extLst>
              </p:cNvPr>
              <p:cNvSpPr txBox="1"/>
              <p:nvPr/>
            </p:nvSpPr>
            <p:spPr>
              <a:xfrm>
                <a:off x="2110556" y="2633403"/>
                <a:ext cx="1294781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r>
                  <a:rPr lang="en-US" sz="1100">
                    <a:solidFill>
                      <a:prstClr val="black"/>
                    </a:solidFill>
                    <a:latin typeface="Trebuchet MS" panose="020B0603020202020204"/>
                  </a:rPr>
                  <a:t>December 2027</a:t>
                </a:r>
              </a:p>
            </p:txBody>
          </p:sp>
        </p:grpSp>
        <p:sp>
          <p:nvSpPr>
            <p:cNvPr id="199" name="Rectangle: Rounded Corners 198" title="Milestone Graphic">
              <a:extLst>
                <a:ext uri="{FF2B5EF4-FFF2-40B4-BE49-F238E27FC236}">
                  <a16:creationId xmlns:a16="http://schemas.microsoft.com/office/drawing/2014/main" id="{EED5FFAD-AAB2-4E26-9CF2-CC5E610EB133}"/>
                </a:ext>
              </a:extLst>
            </p:cNvPr>
            <p:cNvSpPr/>
            <p:nvPr/>
          </p:nvSpPr>
          <p:spPr>
            <a:xfrm>
              <a:off x="6257080" y="3792346"/>
              <a:ext cx="308112" cy="155448"/>
            </a:xfrm>
            <a:prstGeom prst="roundRect">
              <a:avLst>
                <a:gd name="adj" fmla="val 50000"/>
              </a:avLst>
            </a:prstGeom>
            <a:solidFill>
              <a:srgbClr val="B4D8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>
                    <a:lumMod val="85000"/>
                  </a:prstClr>
                </a:solidFill>
                <a:latin typeface="Trebuchet MS" panose="020B0603020202020204"/>
              </a:endParaRPr>
            </a:p>
          </p:txBody>
        </p:sp>
      </p:grpSp>
      <p:grpSp>
        <p:nvGrpSpPr>
          <p:cNvPr id="25" name="Group 24" descr="Year 4">
            <a:extLst>
              <a:ext uri="{FF2B5EF4-FFF2-40B4-BE49-F238E27FC236}">
                <a16:creationId xmlns:a16="http://schemas.microsoft.com/office/drawing/2014/main" id="{3918C8B4-69B8-499D-A277-18AE7198594A}"/>
              </a:ext>
            </a:extLst>
          </p:cNvPr>
          <p:cNvGrpSpPr/>
          <p:nvPr/>
        </p:nvGrpSpPr>
        <p:grpSpPr>
          <a:xfrm>
            <a:off x="8665695" y="5778007"/>
            <a:ext cx="2866501" cy="1071556"/>
            <a:chOff x="8665694" y="5778006"/>
            <a:chExt cx="2866501" cy="1071556"/>
          </a:xfrm>
        </p:grpSpPr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46B7F3B1-E639-4E45-8C09-EEE9623F5744}"/>
                </a:ext>
              </a:extLst>
            </p:cNvPr>
            <p:cNvSpPr/>
            <p:nvPr/>
          </p:nvSpPr>
          <p:spPr>
            <a:xfrm>
              <a:off x="10773302" y="6037620"/>
              <a:ext cx="256014" cy="256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22990B42-96AA-4CDA-BEF5-915FC5414678}"/>
                </a:ext>
              </a:extLst>
            </p:cNvPr>
            <p:cNvSpPr/>
            <p:nvPr/>
          </p:nvSpPr>
          <p:spPr>
            <a:xfrm>
              <a:off x="10122723" y="6037620"/>
              <a:ext cx="256014" cy="256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0B111BE8-D235-4A79-B144-43953D0D52B3}"/>
                </a:ext>
              </a:extLst>
            </p:cNvPr>
            <p:cNvSpPr/>
            <p:nvPr/>
          </p:nvSpPr>
          <p:spPr>
            <a:xfrm>
              <a:off x="9475478" y="6037620"/>
              <a:ext cx="256014" cy="256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04E8807B-9D7A-452A-B3FB-3E2BE3E94F86}"/>
                </a:ext>
              </a:extLst>
            </p:cNvPr>
            <p:cNvSpPr/>
            <p:nvPr/>
          </p:nvSpPr>
          <p:spPr>
            <a:xfrm>
              <a:off x="8822434" y="6037620"/>
              <a:ext cx="256014" cy="256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384B4D5E-DF22-4556-9F7B-E0627361D734}"/>
                </a:ext>
              </a:extLst>
            </p:cNvPr>
            <p:cNvSpPr txBox="1"/>
            <p:nvPr/>
          </p:nvSpPr>
          <p:spPr>
            <a:xfrm>
              <a:off x="8665694" y="6613825"/>
              <a:ext cx="569010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/>
                  </a:solidFill>
                  <a:latin typeface="Trebuchet MS" panose="020B0603020202020204"/>
                </a:rPr>
                <a:t>2029</a:t>
              </a:r>
            </a:p>
          </p:txBody>
        </p:sp>
        <p:cxnSp>
          <p:nvCxnSpPr>
            <p:cNvPr id="168" name="Straight Connector 167" title="q lines">
              <a:extLst>
                <a:ext uri="{FF2B5EF4-FFF2-40B4-BE49-F238E27FC236}">
                  <a16:creationId xmlns:a16="http://schemas.microsoft.com/office/drawing/2014/main" id="{8E9F4AD8-209B-4EEC-A9BA-70788AD0F9CD}"/>
                </a:ext>
              </a:extLst>
            </p:cNvPr>
            <p:cNvCxnSpPr>
              <a:cxnSpLocks/>
            </p:cNvCxnSpPr>
            <p:nvPr/>
          </p:nvCxnSpPr>
          <p:spPr>
            <a:xfrm>
              <a:off x="10889715" y="5778006"/>
              <a:ext cx="0" cy="165471"/>
            </a:xfrm>
            <a:prstGeom prst="line">
              <a:avLst/>
            </a:prstGeom>
            <a:ln cmpd="sng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 title="q lines">
              <a:extLst>
                <a:ext uri="{FF2B5EF4-FFF2-40B4-BE49-F238E27FC236}">
                  <a16:creationId xmlns:a16="http://schemas.microsoft.com/office/drawing/2014/main" id="{50ED100A-CA03-4917-8145-C5BDF28B1587}"/>
                </a:ext>
              </a:extLst>
            </p:cNvPr>
            <p:cNvCxnSpPr>
              <a:cxnSpLocks/>
            </p:cNvCxnSpPr>
            <p:nvPr/>
          </p:nvCxnSpPr>
          <p:spPr>
            <a:xfrm>
              <a:off x="9595158" y="5778006"/>
              <a:ext cx="0" cy="165471"/>
            </a:xfrm>
            <a:prstGeom prst="line">
              <a:avLst/>
            </a:prstGeom>
            <a:ln cmpd="sng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Rectangle: Rounded Corners 190" title="Year Bar">
              <a:extLst>
                <a:ext uri="{FF2B5EF4-FFF2-40B4-BE49-F238E27FC236}">
                  <a16:creationId xmlns:a16="http://schemas.microsoft.com/office/drawing/2014/main" id="{45AC82F1-31F7-4BDE-BF7C-2E9A090107E7}"/>
                </a:ext>
              </a:extLst>
            </p:cNvPr>
            <p:cNvSpPr/>
            <p:nvPr/>
          </p:nvSpPr>
          <p:spPr>
            <a:xfrm>
              <a:off x="8958866" y="6375798"/>
              <a:ext cx="2573329" cy="164859"/>
            </a:xfrm>
            <a:prstGeom prst="roundRect">
              <a:avLst>
                <a:gd name="adj" fmla="val 50000"/>
              </a:avLst>
            </a:prstGeom>
            <a:solidFill>
              <a:srgbClr val="E822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11F0B67-8314-4DF8-99E7-108753641C77}"/>
                </a:ext>
              </a:extLst>
            </p:cNvPr>
            <p:cNvSpPr txBox="1"/>
            <p:nvPr/>
          </p:nvSpPr>
          <p:spPr>
            <a:xfrm>
              <a:off x="88437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rebuchet MS" panose="020B0603020202020204"/>
                </a:rPr>
                <a:t>Q1</a:t>
              </a:r>
              <a:endParaRPr lang="en-US" sz="10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AA83CD7-1992-4845-9916-79B3A6737423}"/>
                </a:ext>
              </a:extLst>
            </p:cNvPr>
            <p:cNvSpPr txBox="1"/>
            <p:nvPr/>
          </p:nvSpPr>
          <p:spPr>
            <a:xfrm>
              <a:off x="94912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rebuchet MS" panose="020B0603020202020204"/>
                </a:rPr>
                <a:t>Q2</a:t>
              </a:r>
              <a:endParaRPr lang="en-US" sz="10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F2B6738-A856-4DBF-B465-BC5964B0D7BC}"/>
                </a:ext>
              </a:extLst>
            </p:cNvPr>
            <p:cNvSpPr txBox="1"/>
            <p:nvPr/>
          </p:nvSpPr>
          <p:spPr>
            <a:xfrm>
              <a:off x="101386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rebuchet MS" panose="020B0603020202020204"/>
                </a:rPr>
                <a:t>Q3</a:t>
              </a:r>
              <a:endParaRPr lang="en-US" sz="10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941D233-C1E8-47A4-83C7-CEDB158017C3}"/>
                </a:ext>
              </a:extLst>
            </p:cNvPr>
            <p:cNvSpPr txBox="1"/>
            <p:nvPr/>
          </p:nvSpPr>
          <p:spPr>
            <a:xfrm>
              <a:off x="107861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0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rebuchet MS" panose="020B0603020202020204"/>
                </a:rPr>
                <a:t>Q4</a:t>
              </a:r>
              <a:endParaRPr lang="en-US" sz="1000">
                <a:solidFill>
                  <a:prstClr val="black">
                    <a:lumMod val="85000"/>
                    <a:lumOff val="15000"/>
                  </a:prstClr>
                </a:solidFill>
                <a:latin typeface="Trebuchet MS" panose="020B0603020202020204"/>
              </a:endParaRPr>
            </a:p>
          </p:txBody>
        </p:sp>
        <p:cxnSp>
          <p:nvCxnSpPr>
            <p:cNvPr id="119" name="Straight Connector 118" title="q lines">
              <a:extLst>
                <a:ext uri="{FF2B5EF4-FFF2-40B4-BE49-F238E27FC236}">
                  <a16:creationId xmlns:a16="http://schemas.microsoft.com/office/drawing/2014/main" id="{B2F5D208-76CB-4E99-B318-4CFFE5BABDD1}"/>
                </a:ext>
              </a:extLst>
            </p:cNvPr>
            <p:cNvCxnSpPr>
              <a:cxnSpLocks/>
            </p:cNvCxnSpPr>
            <p:nvPr/>
          </p:nvCxnSpPr>
          <p:spPr>
            <a:xfrm>
              <a:off x="8947876" y="5778006"/>
              <a:ext cx="0" cy="165471"/>
            </a:xfrm>
            <a:prstGeom prst="line">
              <a:avLst/>
            </a:prstGeom>
            <a:ln cmpd="sng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 title="q lines">
              <a:extLst>
                <a:ext uri="{FF2B5EF4-FFF2-40B4-BE49-F238E27FC236}">
                  <a16:creationId xmlns:a16="http://schemas.microsoft.com/office/drawing/2014/main" id="{B7494A14-757D-4771-B974-AF9C4A42FDE7}"/>
                </a:ext>
              </a:extLst>
            </p:cNvPr>
            <p:cNvCxnSpPr>
              <a:cxnSpLocks/>
            </p:cNvCxnSpPr>
            <p:nvPr/>
          </p:nvCxnSpPr>
          <p:spPr>
            <a:xfrm>
              <a:off x="10242440" y="5778006"/>
              <a:ext cx="0" cy="165471"/>
            </a:xfrm>
            <a:prstGeom prst="line">
              <a:avLst/>
            </a:prstGeom>
            <a:ln cmpd="sng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 title="callout lines">
            <a:extLst>
              <a:ext uri="{FF2B5EF4-FFF2-40B4-BE49-F238E27FC236}">
                <a16:creationId xmlns:a16="http://schemas.microsoft.com/office/drawing/2014/main" id="{D8CC268F-92F4-41DE-866F-F6BF296668DE}"/>
              </a:ext>
            </a:extLst>
          </p:cNvPr>
          <p:cNvCxnSpPr>
            <a:cxnSpLocks/>
          </p:cNvCxnSpPr>
          <p:nvPr/>
        </p:nvCxnSpPr>
        <p:spPr>
          <a:xfrm>
            <a:off x="9595467" y="3108997"/>
            <a:ext cx="0" cy="2839012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 title="Milestone">
            <a:extLst>
              <a:ext uri="{FF2B5EF4-FFF2-40B4-BE49-F238E27FC236}">
                <a16:creationId xmlns:a16="http://schemas.microsoft.com/office/drawing/2014/main" id="{2A88F9CD-42D2-4C63-8F04-F26A9F3B40C6}"/>
              </a:ext>
            </a:extLst>
          </p:cNvPr>
          <p:cNvGrpSpPr/>
          <p:nvPr/>
        </p:nvGrpSpPr>
        <p:grpSpPr>
          <a:xfrm>
            <a:off x="9484509" y="2200633"/>
            <a:ext cx="2165072" cy="827113"/>
            <a:chOff x="10131483" y="2200631"/>
            <a:chExt cx="2165072" cy="827113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C00C099A-E5BD-41FF-8EC5-D4F9E8C3CD9B}"/>
                </a:ext>
              </a:extLst>
            </p:cNvPr>
            <p:cNvSpPr txBox="1"/>
            <p:nvPr/>
          </p:nvSpPr>
          <p:spPr>
            <a:xfrm>
              <a:off x="10148127" y="2200631"/>
              <a:ext cx="2148428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r>
                <a:rPr lang="en-US" sz="1600" b="1">
                  <a:solidFill>
                    <a:srgbClr val="212D69"/>
                  </a:solidFill>
                  <a:latin typeface="Trebuchet MS" panose="020B0603020202020204"/>
                </a:rPr>
                <a:t>Cycle 7 Housing Elements Due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DE439C6D-90D3-4F12-9A66-9844B582F433}"/>
                </a:ext>
              </a:extLst>
            </p:cNvPr>
            <p:cNvSpPr txBox="1"/>
            <p:nvPr/>
          </p:nvSpPr>
          <p:spPr>
            <a:xfrm>
              <a:off x="10148128" y="2692405"/>
              <a:ext cx="1294781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r>
                <a:rPr lang="en-US" sz="1100">
                  <a:solidFill>
                    <a:prstClr val="black"/>
                  </a:solidFill>
                  <a:latin typeface="Trebuchet MS" panose="020B0603020202020204"/>
                </a:rPr>
                <a:t>May 15, 2029</a:t>
              </a:r>
            </a:p>
          </p:txBody>
        </p:sp>
        <p:sp>
          <p:nvSpPr>
            <p:cNvPr id="200" name="Rectangle: Rounded Corners 199" title="Milestone Graphic">
              <a:extLst>
                <a:ext uri="{FF2B5EF4-FFF2-40B4-BE49-F238E27FC236}">
                  <a16:creationId xmlns:a16="http://schemas.microsoft.com/office/drawing/2014/main" id="{93D28DE4-454C-45F1-92B1-FC5788FD05B4}"/>
                </a:ext>
              </a:extLst>
            </p:cNvPr>
            <p:cNvSpPr/>
            <p:nvPr/>
          </p:nvSpPr>
          <p:spPr>
            <a:xfrm>
              <a:off x="10131483" y="2876623"/>
              <a:ext cx="310896" cy="151121"/>
            </a:xfrm>
            <a:prstGeom prst="roundRect">
              <a:avLst>
                <a:gd name="adj" fmla="val 50000"/>
              </a:avLst>
            </a:prstGeom>
            <a:solidFill>
              <a:srgbClr val="E822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>
                    <a:lumMod val="85000"/>
                  </a:prstClr>
                </a:solidFill>
                <a:latin typeface="Trebuchet MS" panose="020B0603020202020204"/>
              </a:endParaRPr>
            </a:p>
          </p:txBody>
        </p:sp>
      </p:grpSp>
      <p:cxnSp>
        <p:nvCxnSpPr>
          <p:cNvPr id="124" name="Straight Connector 123" descr="Time line">
            <a:extLst>
              <a:ext uri="{FF2B5EF4-FFF2-40B4-BE49-F238E27FC236}">
                <a16:creationId xmlns:a16="http://schemas.microsoft.com/office/drawing/2014/main" id="{0ECD7D0F-80D1-4D75-A17F-3E2E46570DE4}"/>
              </a:ext>
            </a:extLst>
          </p:cNvPr>
          <p:cNvCxnSpPr>
            <a:cxnSpLocks/>
          </p:cNvCxnSpPr>
          <p:nvPr/>
        </p:nvCxnSpPr>
        <p:spPr>
          <a:xfrm flipH="1">
            <a:off x="1216837" y="6165628"/>
            <a:ext cx="10432744" cy="0"/>
          </a:xfrm>
          <a:prstGeom prst="line">
            <a:avLst/>
          </a:prstGeom>
          <a:ln w="15875" cmpd="sng">
            <a:solidFill>
              <a:schemeClr val="tx1">
                <a:lumMod val="75000"/>
                <a:lumOff val="25000"/>
                <a:alpha val="18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 title="Milestone">
            <a:extLst>
              <a:ext uri="{FF2B5EF4-FFF2-40B4-BE49-F238E27FC236}">
                <a16:creationId xmlns:a16="http://schemas.microsoft.com/office/drawing/2014/main" id="{F0BCAE93-CBD1-8C8B-FF1B-DD02F2ADA930}"/>
              </a:ext>
            </a:extLst>
          </p:cNvPr>
          <p:cNvGrpSpPr/>
          <p:nvPr/>
        </p:nvGrpSpPr>
        <p:grpSpPr>
          <a:xfrm>
            <a:off x="5608081" y="929528"/>
            <a:ext cx="3338079" cy="879896"/>
            <a:chOff x="6257079" y="3067900"/>
            <a:chExt cx="3338078" cy="879895"/>
          </a:xfrm>
        </p:grpSpPr>
        <p:grpSp>
          <p:nvGrpSpPr>
            <p:cNvPr id="15" name="Group 14" title="Milestone Text">
              <a:extLst>
                <a:ext uri="{FF2B5EF4-FFF2-40B4-BE49-F238E27FC236}">
                  <a16:creationId xmlns:a16="http://schemas.microsoft.com/office/drawing/2014/main" id="{BBA2363B-7ECE-1E5D-132E-FE2B7655A96B}"/>
                </a:ext>
              </a:extLst>
            </p:cNvPr>
            <p:cNvGrpSpPr/>
            <p:nvPr/>
          </p:nvGrpSpPr>
          <p:grpSpPr>
            <a:xfrm>
              <a:off x="6280626" y="3067900"/>
              <a:ext cx="3314531" cy="731675"/>
              <a:chOff x="2110554" y="2121081"/>
              <a:chExt cx="3314531" cy="73167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5214773-461C-611D-3568-0DF9B386158F}"/>
                  </a:ext>
                </a:extLst>
              </p:cNvPr>
              <p:cNvSpPr txBox="1"/>
              <p:nvPr/>
            </p:nvSpPr>
            <p:spPr>
              <a:xfrm>
                <a:off x="2110554" y="2121081"/>
                <a:ext cx="3314531" cy="4924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r>
                  <a:rPr lang="en-US" sz="1600" b="1">
                    <a:solidFill>
                      <a:srgbClr val="212D69"/>
                    </a:solidFill>
                    <a:latin typeface="Trebuchet MS" panose="020B0603020202020204"/>
                  </a:rPr>
                  <a:t>Board Adopts Single</a:t>
                </a:r>
              </a:p>
              <a:p>
                <a:pPr defTabSz="914377">
                  <a:defRPr/>
                </a:pPr>
                <a:r>
                  <a:rPr lang="en-US" sz="1600" b="1">
                    <a:solidFill>
                      <a:srgbClr val="212D69"/>
                    </a:solidFill>
                    <a:latin typeface="Trebuchet MS" panose="020B0603020202020204"/>
                  </a:rPr>
                  <a:t>Methodology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D9F03EC-2AEC-1720-0201-8AC8E98E8998}"/>
                  </a:ext>
                </a:extLst>
              </p:cNvPr>
              <p:cNvSpPr txBox="1"/>
              <p:nvPr/>
            </p:nvSpPr>
            <p:spPr>
              <a:xfrm>
                <a:off x="2110556" y="2633404"/>
                <a:ext cx="1642473" cy="2193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r>
                  <a:rPr lang="en-US" sz="1100">
                    <a:solidFill>
                      <a:prstClr val="black"/>
                    </a:solidFill>
                    <a:latin typeface="Trebuchet MS" panose="020B0603020202020204"/>
                  </a:rPr>
                  <a:t>November 2027</a:t>
                </a:r>
              </a:p>
            </p:txBody>
          </p:sp>
        </p:grpSp>
        <p:sp>
          <p:nvSpPr>
            <p:cNvPr id="16" name="Rectangle: Rounded Corners 15" title="Milestone Graphic">
              <a:extLst>
                <a:ext uri="{FF2B5EF4-FFF2-40B4-BE49-F238E27FC236}">
                  <a16:creationId xmlns:a16="http://schemas.microsoft.com/office/drawing/2014/main" id="{65A48A11-6F92-2332-279F-1BE59C0AC76D}"/>
                </a:ext>
              </a:extLst>
            </p:cNvPr>
            <p:cNvSpPr/>
            <p:nvPr/>
          </p:nvSpPr>
          <p:spPr>
            <a:xfrm>
              <a:off x="6257079" y="3792347"/>
              <a:ext cx="310896" cy="155448"/>
            </a:xfrm>
            <a:prstGeom prst="roundRect">
              <a:avLst>
                <a:gd name="adj" fmla="val 50000"/>
              </a:avLst>
            </a:prstGeom>
            <a:solidFill>
              <a:srgbClr val="B4D8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>
                    <a:lumMod val="85000"/>
                  </a:prstClr>
                </a:solidFill>
                <a:latin typeface="Trebuchet MS" panose="020B0603020202020204"/>
              </a:endParaRPr>
            </a:p>
          </p:txBody>
        </p:sp>
      </p:grpSp>
      <p:cxnSp>
        <p:nvCxnSpPr>
          <p:cNvPr id="48" name="Straight Connector 47" title="callout lines">
            <a:extLst>
              <a:ext uri="{FF2B5EF4-FFF2-40B4-BE49-F238E27FC236}">
                <a16:creationId xmlns:a16="http://schemas.microsoft.com/office/drawing/2014/main" id="{03F514D8-5A73-86B9-22D8-1E2E0E4C0A1F}"/>
              </a:ext>
            </a:extLst>
          </p:cNvPr>
          <p:cNvCxnSpPr>
            <a:cxnSpLocks/>
          </p:cNvCxnSpPr>
          <p:nvPr/>
        </p:nvCxnSpPr>
        <p:spPr>
          <a:xfrm>
            <a:off x="7005992" y="4558384"/>
            <a:ext cx="0" cy="1383384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 title="Milestone">
            <a:extLst>
              <a:ext uri="{FF2B5EF4-FFF2-40B4-BE49-F238E27FC236}">
                <a16:creationId xmlns:a16="http://schemas.microsoft.com/office/drawing/2014/main" id="{058F149A-B628-0849-7ED5-651F67D15B40}"/>
              </a:ext>
            </a:extLst>
          </p:cNvPr>
          <p:cNvGrpSpPr/>
          <p:nvPr/>
        </p:nvGrpSpPr>
        <p:grpSpPr>
          <a:xfrm>
            <a:off x="6886961" y="3646859"/>
            <a:ext cx="2553275" cy="841764"/>
            <a:chOff x="3672865" y="3648568"/>
            <a:chExt cx="2553274" cy="841764"/>
          </a:xfrm>
        </p:grpSpPr>
        <p:grpSp>
          <p:nvGrpSpPr>
            <p:cNvPr id="50" name="Group 49" title="Milestone Text">
              <a:extLst>
                <a:ext uri="{FF2B5EF4-FFF2-40B4-BE49-F238E27FC236}">
                  <a16:creationId xmlns:a16="http://schemas.microsoft.com/office/drawing/2014/main" id="{4AB42D50-06D3-E1F0-AFFE-AC1E0142BA68}"/>
                </a:ext>
              </a:extLst>
            </p:cNvPr>
            <p:cNvGrpSpPr/>
            <p:nvPr/>
          </p:nvGrpSpPr>
          <p:grpSpPr>
            <a:xfrm>
              <a:off x="3674981" y="3648568"/>
              <a:ext cx="2551158" cy="727511"/>
              <a:chOff x="2110554" y="2162177"/>
              <a:chExt cx="2551158" cy="727511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6EDF5C7-9184-5B1A-E4A7-0BF50E8F3F2B}"/>
                  </a:ext>
                </a:extLst>
              </p:cNvPr>
              <p:cNvSpPr txBox="1"/>
              <p:nvPr/>
            </p:nvSpPr>
            <p:spPr>
              <a:xfrm>
                <a:off x="2110554" y="2162177"/>
                <a:ext cx="255115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r>
                  <a:rPr lang="en-US" sz="1600" b="1">
                    <a:solidFill>
                      <a:srgbClr val="212D69"/>
                    </a:solidFill>
                    <a:latin typeface="Trebuchet MS" panose="020B0603020202020204"/>
                  </a:rPr>
                  <a:t>SACOG Provides</a:t>
                </a:r>
              </a:p>
              <a:p>
                <a:pPr defTabSz="914377">
                  <a:defRPr/>
                </a:pPr>
                <a:r>
                  <a:rPr lang="en-US" sz="1600" b="1">
                    <a:solidFill>
                      <a:srgbClr val="212D69"/>
                    </a:solidFill>
                    <a:latin typeface="Trebuchet MS" panose="020B0603020202020204"/>
                  </a:rPr>
                  <a:t>Housing Element TA 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C94ED93-4B99-49FC-406D-09C9B1A04CA3}"/>
                  </a:ext>
                </a:extLst>
              </p:cNvPr>
              <p:cNvSpPr txBox="1"/>
              <p:nvPr/>
            </p:nvSpPr>
            <p:spPr>
              <a:xfrm>
                <a:off x="2110556" y="2653951"/>
                <a:ext cx="1294781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30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002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800" algn="l" defTabSz="457200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r>
                  <a:rPr lang="en-US" sz="1100">
                    <a:solidFill>
                      <a:prstClr val="black"/>
                    </a:solidFill>
                    <a:latin typeface="Trebuchet MS" panose="020B0603020202020204"/>
                  </a:rPr>
                  <a:t>2028</a:t>
                </a:r>
              </a:p>
            </p:txBody>
          </p:sp>
        </p:grpSp>
        <p:sp>
          <p:nvSpPr>
            <p:cNvPr id="51" name="Rectangle: Rounded Corners 50" title="Milestone Graphic">
              <a:extLst>
                <a:ext uri="{FF2B5EF4-FFF2-40B4-BE49-F238E27FC236}">
                  <a16:creationId xmlns:a16="http://schemas.microsoft.com/office/drawing/2014/main" id="{8958BB54-0966-138E-88BC-4797C006BCC4}"/>
                </a:ext>
              </a:extLst>
            </p:cNvPr>
            <p:cNvSpPr/>
            <p:nvPr/>
          </p:nvSpPr>
          <p:spPr>
            <a:xfrm>
              <a:off x="3672865" y="4336234"/>
              <a:ext cx="2164571" cy="154098"/>
            </a:xfrm>
            <a:prstGeom prst="roundRect">
              <a:avLst>
                <a:gd name="adj" fmla="val 50000"/>
              </a:avLst>
            </a:prstGeom>
            <a:solidFill>
              <a:srgbClr val="17A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>
                    <a:lumMod val="85000"/>
                  </a:prstClr>
                </a:solidFill>
                <a:latin typeface="Trebuchet MS" panose="020B0603020202020204"/>
              </a:endParaRPr>
            </a:p>
          </p:txBody>
        </p:sp>
      </p:grpSp>
      <p:cxnSp>
        <p:nvCxnSpPr>
          <p:cNvPr id="64" name="Straight Connector 63" title="callout lines">
            <a:extLst>
              <a:ext uri="{FF2B5EF4-FFF2-40B4-BE49-F238E27FC236}">
                <a16:creationId xmlns:a16="http://schemas.microsoft.com/office/drawing/2014/main" id="{DA1E2921-7F73-E93B-0789-89FDF7F05CC6}"/>
              </a:ext>
            </a:extLst>
          </p:cNvPr>
          <p:cNvCxnSpPr>
            <a:cxnSpLocks/>
          </p:cNvCxnSpPr>
          <p:nvPr/>
        </p:nvCxnSpPr>
        <p:spPr>
          <a:xfrm>
            <a:off x="5724263" y="3281023"/>
            <a:ext cx="0" cy="688645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 descr="A blue and black logo with a city skyline&#10;&#10;AI-generated content may be incorrect.">
            <a:extLst>
              <a:ext uri="{FF2B5EF4-FFF2-40B4-BE49-F238E27FC236}">
                <a16:creationId xmlns:a16="http://schemas.microsoft.com/office/drawing/2014/main" id="{2CCFF12E-BDC1-3054-C84B-6B7450D54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049" y="482600"/>
            <a:ext cx="1287279" cy="93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1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9EF9D1D-A1CC-AC26-C04F-D06DF48C4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67" b="1">
                <a:latin typeface="Verdana" panose="020B0604030504040204" pitchFamily="34" charset="0"/>
                <a:ea typeface="Verdana" panose="020B0604030504040204" pitchFamily="34" charset="0"/>
              </a:rPr>
              <a:t>2026 RHNA Milestones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186DA2-9A48-8B9B-9784-2ED7737F0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825958"/>
            <a:ext cx="10972800" cy="5361900"/>
          </a:xfrm>
        </p:spPr>
        <p:txBody>
          <a:bodyPr vert="horz" lIns="121920" tIns="60960" rIns="121920" bIns="6096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2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JULY:</a:t>
            </a:r>
          </a:p>
          <a:p>
            <a:r>
              <a:rPr lang="en-US" sz="20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July 15, 2026 – HCD consultation with SACOG on “big number”</a:t>
            </a:r>
          </a:p>
          <a:p>
            <a:pPr indent="0">
              <a:buNone/>
            </a:pPr>
            <a:r>
              <a:rPr lang="en-US" sz="2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AUGUST:</a:t>
            </a:r>
          </a:p>
          <a:p>
            <a:r>
              <a:rPr lang="en-US" sz="20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August 24</a:t>
            </a:r>
            <a:r>
              <a:rPr lang="en-US" sz="2000" b="0" baseline="30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0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Board Meeting - Staff will provide an overview on consultation and offer staff recommendation in preparation for Board action on “big number”</a:t>
            </a:r>
          </a:p>
          <a:p>
            <a:r>
              <a:rPr lang="en-US" sz="20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TAC begins meeting for methodology exploration</a:t>
            </a:r>
          </a:p>
          <a:p>
            <a:pPr indent="0">
              <a:buNone/>
            </a:pPr>
            <a:r>
              <a:rPr lang="en-US" sz="2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SEPTEMBER:</a:t>
            </a:r>
          </a:p>
          <a:p>
            <a:r>
              <a:rPr lang="en-US" sz="20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September 15, 2026 – SACOG receives “big number” from HCD</a:t>
            </a:r>
          </a:p>
          <a:p>
            <a:r>
              <a:rPr lang="en-US" sz="20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September 24</a:t>
            </a:r>
            <a:r>
              <a:rPr lang="en-US" sz="2000" b="0" baseline="30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0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Board Meeting - Action to accept or challenge the State-issued Regional Determination on specific grounds</a:t>
            </a:r>
          </a:p>
          <a:p>
            <a:pPr indent="0">
              <a:buNone/>
            </a:pPr>
            <a:r>
              <a:rPr lang="en-US" sz="2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OCTOBER-DECEMBER:</a:t>
            </a:r>
          </a:p>
          <a:p>
            <a:r>
              <a:rPr lang="en-US" sz="20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Methodology exploration continues into April 2027</a:t>
            </a:r>
          </a:p>
        </p:txBody>
      </p:sp>
    </p:spTree>
    <p:extLst>
      <p:ext uri="{BB962C8B-B14F-4D97-AF65-F5344CB8AC3E}">
        <p14:creationId xmlns:p14="http://schemas.microsoft.com/office/powerpoint/2010/main" val="419229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30C26-F992-1C2C-2E83-837F593C6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9920"/>
            <a:ext cx="10972800" cy="1010653"/>
          </a:xfrm>
        </p:spPr>
        <p:txBody>
          <a:bodyPr/>
          <a:lstStyle/>
          <a:p>
            <a:r>
              <a:rPr lang="en-US"/>
              <a:t>Technical Advisory Committee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B066D-DDEB-A9B4-7ADC-E3B543F794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TAC Meetings (mark your calendars!)</a:t>
            </a:r>
          </a:p>
          <a:p>
            <a:pPr lvl="1"/>
            <a:r>
              <a:rPr lang="en-US"/>
              <a:t>8 total, monthly into Spring 2027, 10-12, light snacks/brunch provided</a:t>
            </a:r>
          </a:p>
          <a:p>
            <a:pPr lvl="1"/>
            <a:r>
              <a:rPr lang="en-US"/>
              <a:t>Please designate one (1) representative for your jurisdiction, with an alternate</a:t>
            </a:r>
          </a:p>
          <a:p>
            <a:r>
              <a:rPr lang="en-US"/>
              <a:t>SACOG Board Room, other locations?</a:t>
            </a:r>
          </a:p>
          <a:p>
            <a:r>
              <a:rPr lang="en-US"/>
              <a:t>External partners’ feedback through subcommittee(s)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59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4E006-DF20-AC04-132E-72E2C315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TAC Meeting Dates (mark your calendars!)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C2DF9-DF9B-4355-4EB3-A2FD401BDB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622" y="1081820"/>
            <a:ext cx="10727961" cy="4741863"/>
          </a:xfrm>
        </p:spPr>
        <p:txBody>
          <a:bodyPr/>
          <a:lstStyle/>
          <a:p>
            <a:pPr lvl="1"/>
            <a:r>
              <a:rPr lang="en-US" sz="3200"/>
              <a:t>August 18, 2026</a:t>
            </a:r>
          </a:p>
          <a:p>
            <a:pPr lvl="1"/>
            <a:r>
              <a:rPr lang="en-US" sz="3200"/>
              <a:t>September 1, 2026</a:t>
            </a:r>
          </a:p>
          <a:p>
            <a:pPr lvl="1"/>
            <a:r>
              <a:rPr lang="en-US" sz="3200"/>
              <a:t>October 13, 2026</a:t>
            </a:r>
          </a:p>
          <a:p>
            <a:pPr lvl="1"/>
            <a:r>
              <a:rPr lang="en-US" sz="3200"/>
              <a:t>November 10, 2026</a:t>
            </a:r>
          </a:p>
          <a:p>
            <a:pPr lvl="1"/>
            <a:r>
              <a:rPr lang="en-US" sz="3200"/>
              <a:t>December 8, 2026</a:t>
            </a:r>
          </a:p>
          <a:p>
            <a:pPr lvl="1"/>
            <a:r>
              <a:rPr lang="en-US" sz="3200"/>
              <a:t>January 12, 2027</a:t>
            </a:r>
          </a:p>
          <a:p>
            <a:pPr lvl="1"/>
            <a:r>
              <a:rPr lang="en-US" sz="3200"/>
              <a:t>February 9, 2027</a:t>
            </a:r>
          </a:p>
          <a:p>
            <a:pPr lvl="1"/>
            <a:r>
              <a:rPr lang="en-US" sz="3200"/>
              <a:t>March 9, 2027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52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5CA2E-8A01-016D-A7F4-D43AD7D14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9900"/>
            <a:ext cx="10972800" cy="1010653"/>
          </a:xfrm>
        </p:spPr>
        <p:txBody>
          <a:bodyPr/>
          <a:lstStyle/>
          <a:p>
            <a:r>
              <a:rPr lang="en-US"/>
              <a:t>HCD Consultation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6033F-B296-5044-A35F-13C243F473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Reviewing sample RHNDs</a:t>
            </a:r>
          </a:p>
          <a:p>
            <a:r>
              <a:rPr lang="en-US"/>
              <a:t>Informal HCD consultation</a:t>
            </a:r>
          </a:p>
          <a:p>
            <a:r>
              <a:rPr lang="en-US"/>
              <a:t>HCD Data Requested – any thoughts from this group?</a:t>
            </a:r>
          </a:p>
          <a:p>
            <a:r>
              <a:rPr lang="en-US"/>
              <a:t>Expected increase</a:t>
            </a:r>
          </a:p>
          <a:p>
            <a:r>
              <a:rPr lang="en-US"/>
              <a:t>Adjustment factors most likely to increase RHND:</a:t>
            </a:r>
          </a:p>
          <a:p>
            <a:pPr lvl="1"/>
            <a:r>
              <a:rPr lang="en-US"/>
              <a:t>Vacancy</a:t>
            </a:r>
          </a:p>
          <a:p>
            <a:pPr lvl="1"/>
            <a:r>
              <a:rPr lang="en-US"/>
              <a:t>Overcrowding (higher in region compared to national rates)</a:t>
            </a:r>
          </a:p>
          <a:p>
            <a:pPr lvl="1"/>
            <a:r>
              <a:rPr lang="en-US"/>
              <a:t>Cost burden (new HCD methodology)</a:t>
            </a:r>
          </a:p>
        </p:txBody>
      </p:sp>
    </p:spTree>
    <p:extLst>
      <p:ext uri="{BB962C8B-B14F-4D97-AF65-F5344CB8AC3E}">
        <p14:creationId xmlns:p14="http://schemas.microsoft.com/office/powerpoint/2010/main" val="610337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5561F-2878-2CF1-20E2-E6C4CF3F0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RHND Comparisons by COG</a:t>
            </a:r>
          </a:p>
        </p:txBody>
      </p:sp>
      <p:graphicFrame>
        <p:nvGraphicFramePr>
          <p:cNvPr id="4" name="Content Placeholder 14">
            <a:extLst>
              <a:ext uri="{FF2B5EF4-FFF2-40B4-BE49-F238E27FC236}">
                <a16:creationId xmlns:a16="http://schemas.microsoft.com/office/drawing/2014/main" id="{56815324-6595-95D8-6623-7C906F1D3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314630"/>
              </p:ext>
            </p:extLst>
          </p:nvPr>
        </p:nvGraphicFramePr>
        <p:xfrm>
          <a:off x="710857" y="1035603"/>
          <a:ext cx="10770285" cy="4786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2732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68875-7894-2B69-DA51-1049047B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4910"/>
            <a:ext cx="10972800" cy="1010653"/>
          </a:xfrm>
        </p:spPr>
        <p:txBody>
          <a:bodyPr/>
          <a:lstStyle/>
          <a:p>
            <a:r>
              <a:rPr lang="en-US"/>
              <a:t>Technical Assistance Needs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A9BBA-D1AE-20FF-2ABE-428DC5936F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65311" rIns="0" bIns="65311" anchor="t"/>
          <a:lstStyle/>
          <a:p>
            <a:r>
              <a:rPr lang="en-US"/>
              <a:t>SACOG Scope of Work includes:</a:t>
            </a:r>
          </a:p>
          <a:p>
            <a:pPr lvl="1"/>
            <a:r>
              <a:rPr lang="en-US"/>
              <a:t>Data Package</a:t>
            </a:r>
          </a:p>
          <a:p>
            <a:pPr lvl="1"/>
            <a:r>
              <a:rPr lang="en-US"/>
              <a:t>ADU Affordability Survey</a:t>
            </a:r>
          </a:p>
          <a:p>
            <a:pPr lvl="1"/>
            <a:r>
              <a:rPr lang="en-US"/>
              <a:t>Regional AFFH Analysis</a:t>
            </a:r>
          </a:p>
          <a:p>
            <a:pPr>
              <a:buFont typeface="Wingdings 2"/>
              <a:buChar char=""/>
            </a:pPr>
            <a:r>
              <a:rPr lang="en-US">
                <a:latin typeface="Calibri"/>
                <a:ea typeface="Calibri"/>
                <a:cs typeface="Calibri"/>
              </a:rPr>
              <a:t>AB 2002 and updates on consulting bench</a:t>
            </a:r>
            <a:endParaRPr lang="en-US" b="0">
              <a:latin typeface="Calibri"/>
              <a:ea typeface="Calibri"/>
              <a:cs typeface="Calibri"/>
            </a:endParaRPr>
          </a:p>
          <a:p>
            <a:pPr>
              <a:buFont typeface="Wingdings 2"/>
              <a:buChar char=""/>
            </a:pPr>
            <a:r>
              <a:rPr lang="en-US">
                <a:latin typeface="Calibri"/>
                <a:ea typeface="Calibri"/>
                <a:cs typeface="Calibri"/>
              </a:rPr>
              <a:t>Housing Element consultants</a:t>
            </a:r>
            <a:endParaRPr lang="en-US"/>
          </a:p>
          <a:p>
            <a:r>
              <a:rPr lang="en-US"/>
              <a:t>Others (templates, sample ordinances, studies, etc.)</a:t>
            </a:r>
          </a:p>
        </p:txBody>
      </p:sp>
    </p:spTree>
    <p:extLst>
      <p:ext uri="{BB962C8B-B14F-4D97-AF65-F5344CB8AC3E}">
        <p14:creationId xmlns:p14="http://schemas.microsoft.com/office/powerpoint/2010/main" val="1991264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787AE-0386-2267-1E42-110F88A1E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Polling Activity</a:t>
            </a:r>
          </a:p>
        </p:txBody>
      </p:sp>
    </p:spTree>
    <p:extLst>
      <p:ext uri="{BB962C8B-B14F-4D97-AF65-F5344CB8AC3E}">
        <p14:creationId xmlns:p14="http://schemas.microsoft.com/office/powerpoint/2010/main" val="1540265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914AF05-873B-3CFF-2A0C-37050087CAD2}"/>
              </a:ext>
            </a:extLst>
          </p:cNvPr>
          <p:cNvSpPr txBox="1">
            <a:spLocks/>
          </p:cNvSpPr>
          <p:nvPr/>
        </p:nvSpPr>
        <p:spPr>
          <a:xfrm>
            <a:off x="5548822" y="972544"/>
            <a:ext cx="5735955" cy="5079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10000"/>
              </a:lnSpc>
              <a:spcBef>
                <a:spcPts val="600"/>
              </a:spcBef>
              <a:buClr>
                <a:srgbClr val="00929F"/>
              </a:buClr>
              <a:buNone/>
            </a:pPr>
            <a:r>
              <a:rPr lang="en-US" sz="3600" b="1">
                <a:solidFill>
                  <a:schemeClr val="tx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Q&amp;A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00929F"/>
              </a:buClr>
            </a:pPr>
            <a:endParaRPr lang="en-US" sz="2800" b="0" i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461963" lvl="0" indent="-4619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+mj-lt"/>
              <a:buAutoNum type="arabicPeriod"/>
            </a:pPr>
            <a:endParaRPr lang="en-US" sz="2800" b="0" i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19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C59F7-AED5-0A39-5EBE-F0540B254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00DB-9681-EFDC-125A-7BBDEE60F685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 vert="horz" lIns="457200" tIns="45720" rIns="45720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 cap="all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1800"/>
              </a:spcAft>
            </a:pPr>
            <a:r>
              <a:rPr lang="en-US" sz="6400" cap="non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94358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BB0DF-EBEA-978C-659F-458654A64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Polling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BB058-9043-DDFE-67EA-0056DF4C84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65311" rIns="0" bIns="65311" anchor="t"/>
          <a:lstStyle/>
          <a:p>
            <a:endParaRPr lang="en-US">
              <a:latin typeface="Calibri"/>
              <a:ea typeface="Calibri"/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70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59A8FA-0D1D-FA9C-D756-C982F1ECCC92}"/>
              </a:ext>
            </a:extLst>
          </p:cNvPr>
          <p:cNvSpPr txBox="1">
            <a:spLocks/>
          </p:cNvSpPr>
          <p:nvPr/>
        </p:nvSpPr>
        <p:spPr>
          <a:xfrm>
            <a:off x="5548822" y="972544"/>
            <a:ext cx="5735955" cy="50799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10000"/>
              </a:lnSpc>
              <a:spcBef>
                <a:spcPts val="600"/>
              </a:spcBef>
              <a:buClr>
                <a:srgbClr val="00929F"/>
              </a:buClr>
              <a:buNone/>
            </a:pPr>
            <a:r>
              <a:rPr lang="en-US" sz="3600" b="1">
                <a:solidFill>
                  <a:schemeClr val="tx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Questions We’ll Cover…</a:t>
            </a:r>
          </a:p>
          <a:p>
            <a:pPr marL="461963" lvl="0" indent="-4619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800" b="0" i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What is RHNA?</a:t>
            </a:r>
          </a:p>
          <a:p>
            <a:pPr marL="461963" lvl="0" indent="-4619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What is the objective of RHNA?</a:t>
            </a:r>
          </a:p>
          <a:p>
            <a:pPr marL="461963" lvl="0" indent="-4619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800" b="0" i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What is the RHNA process?</a:t>
            </a:r>
          </a:p>
          <a:p>
            <a:pPr marL="461963" lvl="0" indent="-4619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What factors are considered in the RHNA process?</a:t>
            </a:r>
          </a:p>
          <a:p>
            <a:pPr marL="461963" lvl="0" indent="-4619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800" b="0" i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What requ</a:t>
            </a: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irements have changed since the last RHNA Cycle?</a:t>
            </a:r>
          </a:p>
          <a:p>
            <a:pPr marL="461963" lvl="0" indent="-4619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How does RHNA define affordability?</a:t>
            </a:r>
          </a:p>
          <a:p>
            <a:pPr marL="461963" lvl="0" indent="-4619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800" b="0" i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What happens if jurisdictions can’t timely adopt their new Housing Elements?</a:t>
            </a:r>
          </a:p>
          <a:p>
            <a:pPr marL="461963" lvl="0" indent="-4619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+mj-lt"/>
              <a:buAutoNum type="arabicPeriod"/>
            </a:pPr>
            <a:endParaRPr lang="en-US" sz="2800" b="0" i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81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50BDB3-2450-EA3E-F5C9-CB93E74D9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RHNA?</a:t>
            </a:r>
          </a:p>
        </p:txBody>
      </p:sp>
    </p:spTree>
    <p:extLst>
      <p:ext uri="{BB962C8B-B14F-4D97-AF65-F5344CB8AC3E}">
        <p14:creationId xmlns:p14="http://schemas.microsoft.com/office/powerpoint/2010/main" val="2821176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D62B2-CCB4-DFF3-7EA1-D7B32D46C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C03E052-0336-B750-275A-AF2334109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1085"/>
            <a:ext cx="10972800" cy="1010653"/>
          </a:xfrm>
        </p:spPr>
        <p:txBody>
          <a:bodyPr/>
          <a:lstStyle/>
          <a:p>
            <a:r>
              <a:rPr lang="en-US"/>
              <a:t>Regional Housing Needs Allocation(RHNA)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2B42B9D-0910-AA4E-A604-9B248ED38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Clr>
                <a:srgbClr val="17A5DE"/>
              </a:buClr>
            </a:pPr>
            <a:r>
              <a:rPr lang="en-US" sz="3200"/>
              <a:t>State-required process to determine how many housing units (by affordability) each jurisdiction must plan for in the Housing Element of its General Plan</a:t>
            </a:r>
          </a:p>
          <a:p>
            <a:pPr>
              <a:buClr>
                <a:srgbClr val="17A5DE"/>
              </a:buClr>
            </a:pPr>
            <a:r>
              <a:rPr lang="en-US" sz="3200"/>
              <a:t>Upcoming 7</a:t>
            </a:r>
            <a:r>
              <a:rPr lang="en-US" sz="3200" baseline="30000"/>
              <a:t>th</a:t>
            </a:r>
            <a:r>
              <a:rPr lang="en-US" sz="3200"/>
              <a:t> Cycle for the SACOG region covers the Housing Element period May 15, 2029 – May 15, 2037</a:t>
            </a:r>
          </a:p>
          <a:p>
            <a:pPr>
              <a:buClr>
                <a:srgbClr val="17A5DE"/>
              </a:buClr>
            </a:pPr>
            <a:r>
              <a:rPr lang="en-US" sz="3200"/>
              <a:t>Mandates planning and accommodating housing development </a:t>
            </a:r>
            <a:r>
              <a:rPr lang="en-US" sz="3200" i="1"/>
              <a:t>NOT</a:t>
            </a:r>
            <a:r>
              <a:rPr lang="en-US" sz="3200"/>
              <a:t> building housing</a:t>
            </a:r>
          </a:p>
        </p:txBody>
      </p:sp>
    </p:spTree>
    <p:extLst>
      <p:ext uri="{BB962C8B-B14F-4D97-AF65-F5344CB8AC3E}">
        <p14:creationId xmlns:p14="http://schemas.microsoft.com/office/powerpoint/2010/main" val="1124468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3BAE2-76EE-4F7A-5AC0-A56B73995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81B408-A44C-4471-9B76-F8AE1F51C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objective of RHNA?</a:t>
            </a:r>
          </a:p>
        </p:txBody>
      </p:sp>
    </p:spTree>
    <p:extLst>
      <p:ext uri="{BB962C8B-B14F-4D97-AF65-F5344CB8AC3E}">
        <p14:creationId xmlns:p14="http://schemas.microsoft.com/office/powerpoint/2010/main" val="914425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0D24B-76C8-82D7-ED5C-88CA24387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 generated image">
            <a:extLst>
              <a:ext uri="{FF2B5EF4-FFF2-40B4-BE49-F238E27FC236}">
                <a16:creationId xmlns:a16="http://schemas.microsoft.com/office/drawing/2014/main" id="{CD994051-4C2B-9C72-4651-E26691F7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92" y="312820"/>
            <a:ext cx="10641929" cy="580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648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laceWorks_Template01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D553DB6-942E-4231-80FF-1D81DFEB198E}" vid="{221B3E5B-37C6-4FA0-88C5-9434A0A3A0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B8F48D31619D439941DF40EBE9C73B" ma:contentTypeVersion="11" ma:contentTypeDescription="Create a new document." ma:contentTypeScope="" ma:versionID="e7c5d2136c9b239811dad37e5fd5da5a">
  <xsd:schema xmlns:xsd="http://www.w3.org/2001/XMLSchema" xmlns:xs="http://www.w3.org/2001/XMLSchema" xmlns:p="http://schemas.microsoft.com/office/2006/metadata/properties" xmlns:ns2="899399de-7d61-4d52-bc67-dc3c78612f6f" xmlns:ns3="108d1d52-8300-4b83-abe4-d0c9d761daf2" targetNamespace="http://schemas.microsoft.com/office/2006/metadata/properties" ma:root="true" ma:fieldsID="b38b76e12c4001668ec5d72b4f75b91d" ns2:_="" ns3:_="">
    <xsd:import namespace="899399de-7d61-4d52-bc67-dc3c78612f6f"/>
    <xsd:import namespace="108d1d52-8300-4b83-abe4-d0c9d761da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9399de-7d61-4d52-bc67-dc3c78612f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d584d655-5024-4d02-a0e2-cce7bfaf8d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8d1d52-8300-4b83-abe4-d0c9d761daf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12e3749-448d-44f5-b267-027c8c500c2a}" ma:internalName="TaxCatchAll" ma:showField="CatchAllData" ma:web="108d1d52-8300-4b83-abe4-d0c9d761da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8d1d52-8300-4b83-abe4-d0c9d761daf2" xsi:nil="true"/>
    <lcf76f155ced4ddcb4097134ff3c332f xmlns="899399de-7d61-4d52-bc67-dc3c78612f6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ABC700-10E6-4C44-B4A0-F5B6C4287DCD}">
  <ds:schemaRefs>
    <ds:schemaRef ds:uri="108d1d52-8300-4b83-abe4-d0c9d761daf2"/>
    <ds:schemaRef ds:uri="899399de-7d61-4d52-bc67-dc3c78612f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652A3F5-550A-4A8F-A7D8-87172B6261A1}">
  <ds:schemaRefs>
    <ds:schemaRef ds:uri="108d1d52-8300-4b83-abe4-d0c9d761daf2"/>
    <ds:schemaRef ds:uri="899399de-7d61-4d52-bc67-dc3c78612f6f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2246120-9ADB-4B48-B108-ADE4B96EE5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1001</Words>
  <Application>Microsoft Office PowerPoint</Application>
  <PresentationFormat>Widescreen</PresentationFormat>
  <Paragraphs>194</Paragraphs>
  <Slides>31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Aptos</vt:lpstr>
      <vt:lpstr>Arial</vt:lpstr>
      <vt:lpstr>Calibri</vt:lpstr>
      <vt:lpstr>Calibri Light</vt:lpstr>
      <vt:lpstr>Fira Sans Bold</vt:lpstr>
      <vt:lpstr>Myriad Pro</vt:lpstr>
      <vt:lpstr>Trebuchet MS</vt:lpstr>
      <vt:lpstr>Verdana</vt:lpstr>
      <vt:lpstr>Wingdings</vt:lpstr>
      <vt:lpstr>Wingdings 2</vt:lpstr>
      <vt:lpstr>Wingdings 3</vt:lpstr>
      <vt:lpstr>PlaceWorks_Template01</vt:lpstr>
      <vt:lpstr>PowerPoint Presentation</vt:lpstr>
      <vt:lpstr>PowerPoint Presentation</vt:lpstr>
      <vt:lpstr>Polling Activity</vt:lpstr>
      <vt:lpstr>Polling Activity</vt:lpstr>
      <vt:lpstr>PowerPoint Presentation</vt:lpstr>
      <vt:lpstr>What is RHNA?</vt:lpstr>
      <vt:lpstr>Regional Housing Needs Allocation(RHNA)</vt:lpstr>
      <vt:lpstr>What is the objective of RHNA?</vt:lpstr>
      <vt:lpstr>PowerPoint Presentation</vt:lpstr>
      <vt:lpstr>What is the RHNA process?</vt:lpstr>
      <vt:lpstr>PowerPoint Presentation</vt:lpstr>
      <vt:lpstr>What factors are considered in the RHNA process?</vt:lpstr>
      <vt:lpstr>Factors Used to Determine Housing Need</vt:lpstr>
      <vt:lpstr>What requirements have changed since the last RHNA cycle?</vt:lpstr>
      <vt:lpstr>New Factors Considered in the 7th Cycle</vt:lpstr>
      <vt:lpstr>New Factors Considered in the 7th Cycle</vt:lpstr>
      <vt:lpstr>Process and Planning in the 7th Cycle</vt:lpstr>
      <vt:lpstr>How does RHNA define affordability?</vt:lpstr>
      <vt:lpstr>RHNA Affordability and Density</vt:lpstr>
      <vt:lpstr>What if jurisdictions can’t timely adopt their Housing Elements?</vt:lpstr>
      <vt:lpstr>Consequences of Non-Compliance</vt:lpstr>
      <vt:lpstr>RHNA Project Updates</vt:lpstr>
      <vt:lpstr>Cycle 7 RHNA and Housing Element  Project Timeline</vt:lpstr>
      <vt:lpstr>2026 RHNA Milestones</vt:lpstr>
      <vt:lpstr>Technical Advisory Committee</vt:lpstr>
      <vt:lpstr>TAC Meeting Dates (mark your calendars!)</vt:lpstr>
      <vt:lpstr>HCD Consultation</vt:lpstr>
      <vt:lpstr>RHND Comparisons by COG</vt:lpstr>
      <vt:lpstr>Technical Assistance Needs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Grant Reddy</dc:creator>
  <cp:lastModifiedBy>Chelsea Lee</cp:lastModifiedBy>
  <cp:revision>1</cp:revision>
  <dcterms:created xsi:type="dcterms:W3CDTF">2023-08-07T21:00:23Z</dcterms:created>
  <dcterms:modified xsi:type="dcterms:W3CDTF">2026-06-25T23:00:37Z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0x0101008CB8F48D31619D439941DF40EBE9C73B</vt:lpwstr>
  </property>
  <property fmtid="{D5CDD505-2E9C-101B-9397-08002B2CF9AE}" pid="3" name="MediaServiceImageTags">
    <vt:lpwstr/>
  </property>
</Properties>
</file>